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12"/>
  </p:notesMasterIdLst>
  <p:sldIdLst>
    <p:sldId id="300" r:id="rId2"/>
    <p:sldId id="301" r:id="rId3"/>
    <p:sldId id="309" r:id="rId4"/>
    <p:sldId id="304" r:id="rId5"/>
    <p:sldId id="306" r:id="rId6"/>
    <p:sldId id="307" r:id="rId7"/>
    <p:sldId id="311" r:id="rId8"/>
    <p:sldId id="313" r:id="rId9"/>
    <p:sldId id="308" r:id="rId10"/>
    <p:sldId id="310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F1E01AAC-2C7C-469B-8511-D3A8575D34A2}">
          <p14:sldIdLst>
            <p14:sldId id="300"/>
            <p14:sldId id="301"/>
            <p14:sldId id="309"/>
            <p14:sldId id="304"/>
            <p14:sldId id="306"/>
            <p14:sldId id="307"/>
            <p14:sldId id="311"/>
            <p14:sldId id="313"/>
            <p14:sldId id="308"/>
            <p14:sldId id="310"/>
          </p14:sldIdLst>
        </p14:section>
        <p14:section name="제목 없는 구역" id="{8496C521-735D-4F7C-B917-EEEB2343912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FED"/>
    <a:srgbClr val="5C9CD5"/>
    <a:srgbClr val="3967DE"/>
    <a:srgbClr val="0363BE"/>
    <a:srgbClr val="DEE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4534B6-1387-49A4-B558-93391E02F844}">
  <a:tblStyle styleId="{614534B6-1387-49A4-B558-93391E02F84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FC"/>
          </a:solidFill>
        </a:fill>
      </a:tcStyle>
    </a:wholeTbl>
    <a:band1H>
      <a:tcTxStyle/>
      <a:tcStyle>
        <a:tcBdr/>
        <a:fill>
          <a:solidFill>
            <a:srgbClr val="CBDBF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BF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B95156-1E2D-4CB8-BEFE-C8A857BB1267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5AA81B-BBB5-4392-8076-FD9FE9627FA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9" autoAdjust="0"/>
    <p:restoredTop sz="43253" autoAdjust="0"/>
  </p:normalViewPr>
  <p:slideViewPr>
    <p:cSldViewPr snapToGrid="0">
      <p:cViewPr varScale="1">
        <p:scale>
          <a:sx n="37" d="100"/>
          <a:sy n="37" d="100"/>
        </p:scale>
        <p:origin x="48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ckdgus1433/221608376139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log.naver.com/ckdgus1433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화면 사진 클러스터링 된 걸로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465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휴대폰 사진 두개 </a:t>
            </a:r>
            <a:r>
              <a:rPr lang="en-US" altLang="ko-KR"/>
              <a:t>: 1.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57912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화면 사진 클러스터링 된 걸로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6637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클러스터링</a:t>
            </a:r>
            <a:r>
              <a:rPr lang="ko-KR" altLang="en-US" dirty="0"/>
              <a:t> 사진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353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같은 감정가에서는 </a:t>
            </a:r>
            <a:r>
              <a:rPr lang="en-US" altLang="ko-KR" dirty="0"/>
              <a:t>headline</a:t>
            </a:r>
            <a:r>
              <a:rPr lang="ko-KR" altLang="en-US" dirty="0"/>
              <a:t>으로 </a:t>
            </a:r>
            <a:r>
              <a:rPr lang="ko-KR" altLang="en-US" dirty="0" err="1"/>
              <a:t>선택되ㅡㄴ</a:t>
            </a:r>
            <a:r>
              <a:rPr lang="ko-KR" altLang="en-US" dirty="0"/>
              <a:t> 단어는 감정가 입니다</a:t>
            </a:r>
            <a:r>
              <a:rPr lang="en-US" altLang="ko-KR" dirty="0"/>
              <a:t>.</a:t>
            </a:r>
          </a:p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실제로 단어 단위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S2S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모델은 학습 말뭉치의 단어 수가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분류해야할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클래스의 개수가 되기 때문에 단어수가 지나치게 크면 학습의 질은 물론 속도도 급격하게 감소하는 문제가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 때문에 단어 수를 적절하게 줄일 필요가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8975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Encoder</a:t>
            </a:r>
            <a:r>
              <a:rPr lang="ko-KR" altLang="en-US" dirty="0"/>
              <a:t>와 </a:t>
            </a:r>
            <a:r>
              <a:rPr lang="en-US" altLang="ko-KR" dirty="0"/>
              <a:t>decode</a:t>
            </a:r>
            <a:r>
              <a:rPr lang="ko-KR" altLang="en-US" dirty="0"/>
              <a:t>부분에서 </a:t>
            </a:r>
            <a:r>
              <a:rPr lang="en-US" altLang="ko-KR" dirty="0"/>
              <a:t>encoder</a:t>
            </a:r>
            <a:r>
              <a:rPr lang="ko-KR" altLang="en-US" dirty="0"/>
              <a:t>에 본문을 넣고 </a:t>
            </a:r>
            <a:r>
              <a:rPr lang="ko-KR" altLang="en-US" dirty="0" err="1"/>
              <a:t>디코더에</a:t>
            </a:r>
            <a:r>
              <a:rPr lang="ko-KR" altLang="en-US" dirty="0"/>
              <a:t> 제목을 넣습니다</a:t>
            </a:r>
            <a:r>
              <a:rPr lang="en-US" altLang="ko-KR" dirty="0"/>
              <a:t>. </a:t>
            </a:r>
            <a:r>
              <a:rPr lang="ko-KR" altLang="en-US" dirty="0"/>
              <a:t>본래 </a:t>
            </a:r>
            <a:r>
              <a:rPr lang="en-US" altLang="ko-KR" dirty="0"/>
              <a:t>Seq2Seq</a:t>
            </a:r>
            <a:r>
              <a:rPr lang="ko-KR" altLang="en-US" dirty="0"/>
              <a:t>는 정답이 있는 </a:t>
            </a:r>
            <a:r>
              <a:rPr lang="en-US" altLang="ko-KR" dirty="0"/>
              <a:t>data</a:t>
            </a:r>
            <a:r>
              <a:rPr lang="ko-KR" altLang="en-US" dirty="0"/>
              <a:t>만 학습 가능하다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뉴스 제목은 대체로 본문 내용을 </a:t>
            </a:r>
            <a:r>
              <a:rPr lang="ko-KR" altLang="en-US" dirty="0" err="1"/>
              <a:t>전박적으로</a:t>
            </a:r>
            <a:r>
              <a:rPr lang="ko-KR" altLang="en-US" dirty="0"/>
              <a:t> 포괄하는 경향이 있기 때문에 제목을 정답으로 놓고 </a:t>
            </a:r>
            <a:r>
              <a:rPr lang="ko-KR" altLang="en-US" dirty="0" err="1"/>
              <a:t>ㅁ모델링하면</a:t>
            </a:r>
            <a:r>
              <a:rPr lang="ko-KR" altLang="en-US" dirty="0"/>
              <a:t> 좋은 결과를 얻을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Doclength</a:t>
            </a:r>
            <a:r>
              <a:rPr lang="ko-KR" altLang="en-US" dirty="0"/>
              <a:t>는 현재 </a:t>
            </a:r>
            <a:r>
              <a:rPr lang="en-US" altLang="ko-KR" dirty="0"/>
              <a:t>dataset</a:t>
            </a:r>
            <a:r>
              <a:rPr lang="ko-KR" altLang="en-US" dirty="0"/>
              <a:t>으로 넣은 </a:t>
            </a:r>
            <a:r>
              <a:rPr lang="en-US" altLang="ko-KR" dirty="0"/>
              <a:t>title </a:t>
            </a:r>
            <a:r>
              <a:rPr lang="ko-KR" altLang="en-US" dirty="0"/>
              <a:t>길이중의 최대값을 </a:t>
            </a:r>
            <a:r>
              <a:rPr lang="en-US" altLang="ko-KR" dirty="0" err="1"/>
              <a:t>decodersize</a:t>
            </a:r>
            <a:r>
              <a:rPr lang="ko-KR" altLang="en-US" dirty="0"/>
              <a:t>로 지정한다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인코더에 넣을 단어 개수는</a:t>
            </a:r>
            <a:r>
              <a:rPr lang="en-US" altLang="ko-KR" dirty="0"/>
              <a:t> 120</a:t>
            </a:r>
            <a:r>
              <a:rPr lang="ko-KR" altLang="en-US" dirty="0"/>
              <a:t>개로 지정했다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은닉층</a:t>
            </a:r>
            <a:r>
              <a:rPr lang="ko-KR" altLang="en-US" dirty="0"/>
              <a:t> 수를 </a:t>
            </a:r>
            <a:r>
              <a:rPr lang="en-US" altLang="ko-KR" dirty="0"/>
              <a:t>3</a:t>
            </a:r>
            <a:r>
              <a:rPr lang="ko-KR" altLang="en-US" dirty="0"/>
              <a:t>개로 실험했다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메모리 문제로 역방향으로 진행함</a:t>
            </a:r>
            <a:r>
              <a:rPr lang="en-US" altLang="ko-KR" dirty="0"/>
              <a:t>(</a:t>
            </a:r>
            <a:r>
              <a:rPr lang="ko-KR" altLang="en-US" dirty="0"/>
              <a:t>뉴스 본문 </a:t>
            </a:r>
            <a:r>
              <a:rPr lang="ko-KR" altLang="en-US" dirty="0" err="1"/>
              <a:t>첫단어가</a:t>
            </a:r>
            <a:r>
              <a:rPr lang="ko-KR" altLang="en-US" dirty="0"/>
              <a:t> </a:t>
            </a:r>
            <a:r>
              <a:rPr lang="en-US" altLang="ko-KR" dirty="0"/>
              <a:t>encoder</a:t>
            </a:r>
            <a:r>
              <a:rPr lang="ko-KR" altLang="en-US" dirty="0"/>
              <a:t>의 맨 마지막 </a:t>
            </a:r>
            <a:r>
              <a:rPr lang="ko-KR" altLang="en-US" dirty="0" err="1"/>
              <a:t>입력이된다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 인코더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RNN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셀은 모든 단어를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입력받은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뒤에 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인코더 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RNN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셀의 마지막 시점의 은닉 상태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디코더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RNN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셀로 넘겨주는데 이를 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컨텍스트 벡터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라고 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컨텍스트 벡터는 </a:t>
            </a:r>
            <a:r>
              <a:rPr lang="ko-KR" altLang="en-US" sz="1200" b="1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디코더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RNN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셀의 첫번째 은닉 상태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로 사용됩니다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RNN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셀은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t-1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에서의 은닉 상태와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에서의 입력 벡터를 입력으로 받고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에서의 은닉 상태를 만듭니다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은닉 상태는 과거 시점의 동일한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RNN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셀에서의 모든 은닉 상태의 값들의 영향을 누적해서 받아온 값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이는 입력 문장의 모든 단어 토큰들의 정보를 요약해서 담고있다고 할 수 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r>
              <a:rPr lang="en-US" altLang="ko-KR" dirty="0"/>
              <a:t>######################</a:t>
            </a:r>
          </a:p>
          <a:p>
            <a:pPr fontAlgn="base"/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먼저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Attention score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는 디코딩 할 때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인코더의 어느 입력 시간 스텝에 집중 할 것인지를 점수화한 것이다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fontAlgn="base"/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이를 점수화 해주는 함수를 정렬 모델이라고 나타내고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저희 같은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경우네느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Bahdanau’s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model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잉ㅛㅇ했스빈다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.​</a:t>
            </a:r>
          </a:p>
          <a:p>
            <a:pPr fontAlgn="base"/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나는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", 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학생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", 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입니다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를 영어로 번역하는 예를 들어보자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"I", "am", "a"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까지는 디코딩을 완료 했고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그 다음 은닉 상태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(hidden state)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와 최종 출력을 결정해야 하는데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 때는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학생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이라는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두번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째 입력 시간 스텝에 집중해서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"student"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의 디코딩을 진행해야 할 것이다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Attention score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는 한 디코딩 시간 스텝으로부터 모든 입력 시간 스텝에 대해서 계산이 되고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 계산은 모든 디코딩 스텝에서 반복된다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출처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Attention Mechanism(seq2seq)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작성자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ckdgus1433</a:t>
            </a:r>
            <a:endParaRPr lang="ko-KR" altLang="en-US" sz="1200" b="0" i="0" u="none" strike="noStrike" cap="none" dirty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en-US" altLang="ko-KR" dirty="0"/>
              <a:t>##########################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앞에서 계산해낸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Attention score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를 가지고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softmax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함수를 통과시켜 확률화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분수화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하여서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최종적으로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Attention distribution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을 만들어내게 된다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이렇게 계산된 각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0~1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사이의 값들이 바로 입력 시간 스텝에 대한 가중치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즉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시간의 가중치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가 되는 것이다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출처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Attention Mechanism(seq2seq)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작성자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ckdgus1433</a:t>
            </a:r>
            <a:endParaRPr lang="ko-KR" altLang="en-US" sz="1200" b="0" i="0" u="none" strike="noStrike" cap="none" dirty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en-US" altLang="ko-KR" dirty="0"/>
              <a:t>##################</a:t>
            </a:r>
          </a:p>
          <a:p>
            <a:pPr fontAlgn="base"/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앞서 계산한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시간의 가중치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를 가지고 입력 은닉 상태들의 가중 합을 계산하고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최종적으로 하나의 벡터를 계산해 내는데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이것이 바로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Attention output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 벡터는 매 디코딩 시간 스텝마다 다르며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따라서 기존에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fixed-length vector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의 문제점을 해결할 수 있도록 구성된다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200" b="0" i="0" u="none" strike="noStrike" cap="none" dirty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pPr fontAlgn="base"/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출처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Attention Mechanism(seq2seq)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작성자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ckdgus1433</a:t>
            </a:r>
            <a:endParaRPr lang="ko-KR" altLang="en-US" sz="1200" b="0" i="0" u="none" strike="noStrike" cap="none" dirty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br>
              <a:rPr lang="ko-KR" altLang="en-US" dirty="0"/>
            </a:br>
            <a:r>
              <a:rPr lang="en-US" altLang="ko-KR" dirty="0"/>
              <a:t>########################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계산해낸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Attention output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벡터와 이전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디코더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은닉 상태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그리고 이전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디코더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출력을 이용하여 최종적으로 다음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디코더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은닉 상태를 출력하게 된다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Attention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 적용된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Encoder-Decoder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와 그렇지 않은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Encoder-Decoder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의 다음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디코더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상태 출력 수식을 살펴보면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fixed-length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벡터가 매 시간 인덱스마다 다르게 반영되는 것을 확인할 수 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바로 이것이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Attention Mechanism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의 핵심이다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출처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Attention Mechanism(seq2seq)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작성자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ckdgus1433</a:t>
            </a:r>
            <a:endParaRPr lang="ko-KR" altLang="en-US" sz="1200" b="0" i="0" u="none" strike="noStrike" cap="none" dirty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10621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화면 사진 클러스터링 된 걸로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27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5333"/>
              <a:buFont typeface="Arial"/>
              <a:buNone/>
              <a:defRPr sz="5333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>
            <a:spLocks noGrp="1"/>
          </p:cNvSpPr>
          <p:nvPr>
            <p:ph type="pic" idx="3"/>
          </p:nvPr>
        </p:nvSpPr>
        <p:spPr>
          <a:xfrm>
            <a:off x="4851280" y="1699523"/>
            <a:ext cx="2649569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4"/>
          </p:nvPr>
        </p:nvSpPr>
        <p:spPr>
          <a:xfrm>
            <a:off x="7500220" y="1699523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>
            <a:spLocks noGrp="1"/>
          </p:cNvSpPr>
          <p:nvPr>
            <p:ph type="pic" idx="5"/>
          </p:nvPr>
        </p:nvSpPr>
        <p:spPr>
          <a:xfrm>
            <a:off x="9842831" y="1699523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>
            <a:spLocks noGrp="1"/>
          </p:cNvSpPr>
          <p:nvPr>
            <p:ph type="pic" idx="6"/>
          </p:nvPr>
        </p:nvSpPr>
        <p:spPr>
          <a:xfrm>
            <a:off x="4851280" y="3952861"/>
            <a:ext cx="2649569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7"/>
          </p:nvPr>
        </p:nvSpPr>
        <p:spPr>
          <a:xfrm>
            <a:off x="7500220" y="3952861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>
            <a:spLocks noGrp="1"/>
          </p:cNvSpPr>
          <p:nvPr>
            <p:ph type="pic" idx="8"/>
          </p:nvPr>
        </p:nvSpPr>
        <p:spPr>
          <a:xfrm>
            <a:off x="9842831" y="3952861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" y="1696861"/>
            <a:ext cx="4859363" cy="4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ets layout">
  <p:cSld name="icon sets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95" name="Google Shape;95;p19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4078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9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077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</p:spTree>
    <p:extLst>
      <p:ext uri="{BB962C8B-B14F-4D97-AF65-F5344CB8AC3E}">
        <p14:creationId xmlns:p14="http://schemas.microsoft.com/office/powerpoint/2010/main" val="2564427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s and Contents Layout">
  <p:cSld name="9_Images and Conten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0" y="100431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0" y="86851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>
            <a:spLocks noGrp="1"/>
          </p:cNvSpPr>
          <p:nvPr>
            <p:ph type="pic" idx="3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>
            <a:spLocks noGrp="1"/>
          </p:cNvSpPr>
          <p:nvPr>
            <p:ph type="pic" idx="4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>
            <a:spLocks noGrp="1"/>
          </p:cNvSpPr>
          <p:nvPr>
            <p:ph type="pic" idx="5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>
            <a:spLocks noGrp="1"/>
          </p:cNvSpPr>
          <p:nvPr>
            <p:ph type="pic" idx="6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 descr="D:\Fullppt\005-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9616" y="548680"/>
            <a:ext cx="3552395" cy="3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>
            <a:spLocks noGrp="1"/>
          </p:cNvSpPr>
          <p:nvPr>
            <p:ph type="pic" idx="2"/>
          </p:nvPr>
        </p:nvSpPr>
        <p:spPr>
          <a:xfrm>
            <a:off x="2768227" y="695936"/>
            <a:ext cx="3263552" cy="22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Google Shape;40;p9" descr="D:\Fullppt\005-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83613" y="3185733"/>
            <a:ext cx="3552395" cy="3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>
            <a:spLocks noGrp="1"/>
          </p:cNvSpPr>
          <p:nvPr>
            <p:ph type="pic" idx="3"/>
          </p:nvPr>
        </p:nvSpPr>
        <p:spPr>
          <a:xfrm>
            <a:off x="8112224" y="3332989"/>
            <a:ext cx="3263552" cy="22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s and Contents Layout">
  <p:cSld name="2_Images and Contents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0" y="210372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0" y="978457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" name="Google Shape;50;p11" descr="D:\Fullppt\005-PNG이미지\노트북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04800" y="1316766"/>
            <a:ext cx="8584243" cy="436608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>
            <a:spLocks noGrp="1"/>
          </p:cNvSpPr>
          <p:nvPr>
            <p:ph type="pic" idx="3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>
            <a:spLocks noGrp="1"/>
          </p:cNvSpPr>
          <p:nvPr>
            <p:ph type="pic" idx="2"/>
          </p:nvPr>
        </p:nvSpPr>
        <p:spPr>
          <a:xfrm>
            <a:off x="4354400" y="627275"/>
            <a:ext cx="3360000" cy="3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>
            <a:spLocks noGrp="1"/>
          </p:cNvSpPr>
          <p:nvPr>
            <p:ph type="pic" idx="3"/>
          </p:nvPr>
        </p:nvSpPr>
        <p:spPr>
          <a:xfrm>
            <a:off x="5494440" y="4089360"/>
            <a:ext cx="2219961" cy="2219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>
            <a:spLocks noGrp="1"/>
          </p:cNvSpPr>
          <p:nvPr>
            <p:ph type="pic" idx="4"/>
          </p:nvPr>
        </p:nvSpPr>
        <p:spPr>
          <a:xfrm>
            <a:off x="7812477" y="1773170"/>
            <a:ext cx="2219799" cy="22141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s and Contents Layout">
  <p:cSld name="4_Images and Contents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0" y="210372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0" y="978457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>
            <a:spLocks noGrp="1"/>
          </p:cNvSpPr>
          <p:nvPr>
            <p:ph type="pic" idx="3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>
            <a:spLocks noGrp="1"/>
          </p:cNvSpPr>
          <p:nvPr>
            <p:ph type="pic" idx="4"/>
          </p:nvPr>
        </p:nvSpPr>
        <p:spPr>
          <a:xfrm>
            <a:off x="719403" y="4389107"/>
            <a:ext cx="5376597" cy="19202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s and Contents Layout">
  <p:cSld name="6_Images and Contents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480000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103632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4291816" y="480001"/>
            <a:ext cx="3600000" cy="589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s and Contents Layout">
  <p:cSld name="7_Images and Contents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0" y="199771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0" y="96785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0" y="2468896"/>
            <a:ext cx="2976000" cy="38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>
            <a:spLocks noGrp="1"/>
          </p:cNvSpPr>
          <p:nvPr>
            <p:ph type="pic" idx="4"/>
          </p:nvPr>
        </p:nvSpPr>
        <p:spPr>
          <a:xfrm>
            <a:off x="6144000" y="2468896"/>
            <a:ext cx="2976000" cy="38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>
            <a:spLocks noGrp="1"/>
          </p:cNvSpPr>
          <p:nvPr>
            <p:ph type="pic" idx="5"/>
          </p:nvPr>
        </p:nvSpPr>
        <p:spPr>
          <a:xfrm>
            <a:off x="9216000" y="2468896"/>
            <a:ext cx="2976000" cy="38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3072000" y="2468896"/>
            <a:ext cx="2976000" cy="3840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mages and Contents Layout">
  <p:cSld name="10_Images and Contents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>
            <a:spLocks noGrp="1"/>
          </p:cNvSpPr>
          <p:nvPr>
            <p:ph type="pic" idx="2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>
            <a:spLocks noGrp="1"/>
          </p:cNvSpPr>
          <p:nvPr>
            <p:ph type="pic" idx="3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>
            <a:spLocks noGrp="1"/>
          </p:cNvSpPr>
          <p:nvPr>
            <p:ph type="pic" idx="4"/>
          </p:nvPr>
        </p:nvSpPr>
        <p:spPr>
          <a:xfrm>
            <a:off x="3063172" y="932723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>
            <a:spLocks noGrp="1"/>
          </p:cNvSpPr>
          <p:nvPr>
            <p:ph type="pic" idx="5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4" r:id="rId10"/>
    <p:sldLayoutId id="2147483665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사람, 건물, 실외, 앉아있는이(가) 표시된 사진&#10;&#10;자동 생성된 설명">
            <a:extLst>
              <a:ext uri="{FF2B5EF4-FFF2-40B4-BE49-F238E27FC236}">
                <a16:creationId xmlns:a16="http://schemas.microsoft.com/office/drawing/2014/main" id="{F6A78EAA-9CB4-4738-BB46-2EA9BFDC0A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12000" contrast="-10000"/>
                    </a14:imgEffect>
                  </a14:imgLayer>
                </a14:imgProps>
              </a:ext>
            </a:extLst>
          </a:blip>
          <a:srcRect t="24809" b="24809"/>
          <a:stretch>
            <a:fillRect/>
          </a:stretch>
        </p:blipFill>
        <p:spPr>
          <a:xfrm>
            <a:off x="143338" y="174591"/>
            <a:ext cx="11905323" cy="3798319"/>
          </a:xfrm>
        </p:spPr>
      </p:pic>
      <p:sp>
        <p:nvSpPr>
          <p:cNvPr id="7" name="TextBox 9"/>
          <p:cNvSpPr txBox="1"/>
          <p:nvPr/>
        </p:nvSpPr>
        <p:spPr>
          <a:xfrm>
            <a:off x="241738" y="4072719"/>
            <a:ext cx="11687503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ko-KR" altLang="en-US" b="1" dirty="0">
                <a:ln w="12700">
                  <a:noFill/>
                </a:ln>
                <a:solidFill>
                  <a:srgbClr val="2B8FED"/>
                </a:solidFill>
                <a:latin typeface="+mj-ea"/>
                <a:cs typeface="Arial" pitchFamily="34" charset="0"/>
              </a:rPr>
              <a:t>당신의 입맛을 맞춘 뉴스 어플리케이션 </a:t>
            </a:r>
            <a:r>
              <a:rPr lang="en-US" altLang="ko-KR" b="1" dirty="0" err="1">
                <a:ln w="12700">
                  <a:noFill/>
                </a:ln>
                <a:solidFill>
                  <a:srgbClr val="2B8FED"/>
                </a:solidFill>
                <a:latin typeface="+mj-ea"/>
                <a:cs typeface="Arial" pitchFamily="34" charset="0"/>
              </a:rPr>
              <a:t>NewSum</a:t>
            </a:r>
            <a:r>
              <a:rPr lang="en-US" altLang="ko-KR" b="1" dirty="0">
                <a:ln w="12700">
                  <a:noFill/>
                </a:ln>
                <a:solidFill>
                  <a:srgbClr val="2B8FED"/>
                </a:solidFill>
                <a:latin typeface="+mj-ea"/>
                <a:cs typeface="Arial" pitchFamily="34" charset="0"/>
              </a:rPr>
              <a:t>!</a:t>
            </a:r>
            <a:endParaRPr lang="en-US" altLang="ko-KR" sz="1700" b="1" dirty="0">
              <a:ln w="12700">
                <a:noFill/>
              </a:ln>
              <a:solidFill>
                <a:srgbClr val="2B8FED"/>
              </a:solidFill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NewSum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은 </a:t>
            </a:r>
            <a:r>
              <a:rPr lang="ko-KR" altLang="en-US" sz="17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뉴스 요약 및 추천 서비스를 제공하는 </a:t>
            </a:r>
            <a:r>
              <a:rPr lang="en-US" altLang="ko-KR" sz="17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AI </a:t>
            </a:r>
            <a:r>
              <a:rPr lang="ko-KR" altLang="en-US" sz="17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뉴스 어플리케이션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입니다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.</a:t>
            </a:r>
          </a:p>
          <a:p>
            <a:pPr algn="ctr"/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Machine Learning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을 이용하여 개인화 맞춤 추천 서비스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뉴스 요약본 및 헤드라인 생성 기능을 제공합니다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.</a:t>
            </a:r>
          </a:p>
        </p:txBody>
      </p:sp>
      <p:sp>
        <p:nvSpPr>
          <p:cNvPr id="9" name="Frame 8"/>
          <p:cNvSpPr/>
          <p:nvPr/>
        </p:nvSpPr>
        <p:spPr>
          <a:xfrm>
            <a:off x="143338" y="174592"/>
            <a:ext cx="11905323" cy="6541518"/>
          </a:xfrm>
          <a:prstGeom prst="frame">
            <a:avLst>
              <a:gd name="adj1" fmla="val 1002"/>
            </a:avLst>
          </a:prstGeom>
          <a:solidFill>
            <a:srgbClr val="2B8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29CB533C-A1C1-47F9-9F39-E18F64F4B061}"/>
              </a:ext>
            </a:extLst>
          </p:cNvPr>
          <p:cNvSpPr txBox="1">
            <a:spLocks/>
          </p:cNvSpPr>
          <p:nvPr/>
        </p:nvSpPr>
        <p:spPr>
          <a:xfrm>
            <a:off x="143338" y="973870"/>
            <a:ext cx="11905323" cy="2394202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2800" dirty="0">
                <a:solidFill>
                  <a:schemeClr val="bg1"/>
                </a:solidFill>
                <a:latin typeface="+mj-ea"/>
                <a:cs typeface="Arial" pitchFamily="34" charset="0"/>
              </a:rPr>
              <a:t> </a:t>
            </a:r>
            <a:r>
              <a:rPr lang="en-US" altLang="ko-KR" sz="2800" b="1" dirty="0">
                <a:latin typeface="+mj-ea"/>
                <a:cs typeface="Arial" pitchFamily="34" charset="0"/>
              </a:rPr>
              <a:t>News Summary APP Using </a:t>
            </a:r>
            <a:r>
              <a:rPr lang="en-US" altLang="ko-KR" sz="2800" b="1" dirty="0" err="1">
                <a:latin typeface="+mj-ea"/>
                <a:cs typeface="Arial" pitchFamily="34" charset="0"/>
              </a:rPr>
              <a:t>MachineLearning</a:t>
            </a:r>
            <a:endParaRPr lang="en-US" altLang="ko-KR" sz="2800" b="1" dirty="0">
              <a:latin typeface="+mj-ea"/>
              <a:ea typeface="+mj-ea"/>
              <a:cs typeface="Arial" pitchFamily="34" charset="0"/>
            </a:endParaRPr>
          </a:p>
          <a:p>
            <a:pPr algn="ctr"/>
            <a:r>
              <a:rPr lang="en-US" altLang="ko-KR" sz="11500" dirty="0">
                <a:ln w="31750">
                  <a:solidFill>
                    <a:schemeClr val="bg1"/>
                  </a:solidFill>
                </a:ln>
                <a:solidFill>
                  <a:srgbClr val="0363BE"/>
                </a:solidFill>
                <a:effectLst>
                  <a:outerShdw blurRad="76200" dir="600000" sx="113000" sy="113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  <a:ea typeface="+mj-ea"/>
                <a:cs typeface="Arial" pitchFamily="34" charset="0"/>
              </a:rPr>
              <a:t> </a:t>
            </a:r>
            <a:r>
              <a:rPr lang="en-US" altLang="ko-KR" sz="11500" dirty="0" err="1">
                <a:ln w="31750">
                  <a:solidFill>
                    <a:schemeClr val="bg1"/>
                  </a:solidFill>
                </a:ln>
                <a:solidFill>
                  <a:srgbClr val="0363BE"/>
                </a:solidFill>
                <a:effectLst>
                  <a:outerShdw blurRad="76200" dir="600000" sx="113000" sy="113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  <a:ea typeface="+mj-ea"/>
                <a:cs typeface="Arial" pitchFamily="34" charset="0"/>
              </a:rPr>
              <a:t>NewSum</a:t>
            </a:r>
            <a:endParaRPr lang="ko-KR" altLang="en-US" sz="5400" b="1" dirty="0">
              <a:ln>
                <a:solidFill>
                  <a:schemeClr val="accent1"/>
                </a:solidFill>
              </a:ln>
              <a:solidFill>
                <a:srgbClr val="2B8FED"/>
              </a:solidFill>
              <a:effectLst>
                <a:outerShdw blurRad="76200" dir="600000" sx="113000" sy="113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9CB533C-A1C1-47F9-9F39-E18F64F4B061}"/>
              </a:ext>
            </a:extLst>
          </p:cNvPr>
          <p:cNvSpPr txBox="1">
            <a:spLocks/>
          </p:cNvSpPr>
          <p:nvPr/>
        </p:nvSpPr>
        <p:spPr>
          <a:xfrm>
            <a:off x="4979559" y="395386"/>
            <a:ext cx="2851037" cy="2789481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4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0" name="Google Shape;121;p23"/>
          <p:cNvSpPr txBox="1"/>
          <p:nvPr/>
        </p:nvSpPr>
        <p:spPr>
          <a:xfrm>
            <a:off x="241738" y="5746669"/>
            <a:ext cx="11475851" cy="113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rPr lang="en-US" sz="1867" b="0" u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sym typeface="Arial"/>
              </a:rPr>
              <a:t>Team MUD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rPr lang="en-US" b="0" u="non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201601364 </a:t>
            </a:r>
            <a:r>
              <a:rPr lang="en-US" b="0" u="none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박주영</a:t>
            </a:r>
            <a:r>
              <a:rPr lang="en-US" b="0" u="non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(T)    201503665 홍승환   201600599 </a:t>
            </a:r>
            <a:r>
              <a:rPr lang="en-US" b="0" u="none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김아연</a:t>
            </a:r>
            <a:r>
              <a:rPr lang="en-US" b="0" u="non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   201701138 </a:t>
            </a:r>
            <a:r>
              <a:rPr lang="en-US" b="0" u="none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김혜원</a:t>
            </a:r>
            <a:r>
              <a:rPr lang="en-US" b="0" u="non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b="0" u="non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00124</a:t>
            </a:r>
            <a:r>
              <a:rPr lang="en-US" b="0" u="non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b="0" u="none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이산가</a:t>
            </a:r>
            <a:r>
              <a:rPr lang="en-US" b="0" u="none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b="0" u="none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sym typeface="Arial"/>
              </a:rPr>
              <a:t>비두샤</a:t>
            </a:r>
            <a:endParaRPr b="0" u="none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Arial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893658" y="1720276"/>
            <a:ext cx="1335582" cy="1346152"/>
            <a:chOff x="7964820" y="382918"/>
            <a:chExt cx="1563159" cy="1563159"/>
          </a:xfrm>
        </p:grpSpPr>
        <p:sp>
          <p:nvSpPr>
            <p:cNvPr id="14" name="타원 13"/>
            <p:cNvSpPr/>
            <p:nvPr/>
          </p:nvSpPr>
          <p:spPr>
            <a:xfrm>
              <a:off x="8026400" y="444498"/>
              <a:ext cx="1440000" cy="14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Free vector graphic: Newspaper, Article, Journal - Free Image on Pixabay - 154444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889" b="97778" l="2778" r="95556">
                          <a14:foregroundMark x1="43889" y1="46111" x2="43889" y2="46111"/>
                          <a14:foregroundMark x1="62778" y1="51667" x2="62778" y2="51667"/>
                          <a14:foregroundMark x1="63889" y1="61111" x2="63889" y2="61111"/>
                          <a14:foregroundMark x1="68889" y1="68333" x2="43333" y2="33889"/>
                          <a14:foregroundMark x1="38889" y1="32222" x2="42778" y2="77222"/>
                          <a14:foregroundMark x1="36667" y1="29444" x2="68889" y2="28889"/>
                          <a14:foregroundMark x1="73889" y1="32778" x2="74444" y2="73333"/>
                          <a14:foregroundMark x1="66667" y1="73333" x2="48333" y2="71111"/>
                          <a14:foregroundMark x1="46111" y1="63333" x2="61667" y2="69444"/>
                          <a14:foregroundMark x1="27222" y1="57778" x2="27222" y2="40556"/>
                          <a14:foregroundMark x1="27222" y1="73333" x2="26667" y2="60000"/>
                          <a14:foregroundMark x1="52222" y1="40000" x2="73333" y2="37222"/>
                        </a14:backgroundRemoval>
                      </a14:imgEffect>
                      <a14:imgEffect>
                        <a14:sharpenSoften amount="27000"/>
                      </a14:imgEffect>
                      <a14:imgEffect>
                        <a14:colorTemperature colorTemp="6645"/>
                      </a14:imgEffect>
                      <a14:imgEffect>
                        <a14:saturation sat="0"/>
                      </a14:imgEffect>
                      <a14:imgEffect>
                        <a14:brightnessContrast bright="-14000" contrast="9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820" y="382918"/>
              <a:ext cx="1563159" cy="1563159"/>
            </a:xfrm>
            <a:prstGeom prst="rect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5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696" y="321339"/>
            <a:ext cx="12200696" cy="714401"/>
          </a:xfrm>
          <a:prstGeom prst="rect">
            <a:avLst/>
          </a:prstGeom>
          <a:solidFill>
            <a:srgbClr val="2B8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67">
              <a:latin typeface="+mj-ea"/>
              <a:ea typeface="+mj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371984" y="246539"/>
            <a:ext cx="864000" cy="864000"/>
            <a:chOff x="7320101" y="517948"/>
            <a:chExt cx="1467238" cy="1563884"/>
          </a:xfrm>
        </p:grpSpPr>
        <p:sp>
          <p:nvSpPr>
            <p:cNvPr id="13" name="타원 12"/>
            <p:cNvSpPr/>
            <p:nvPr/>
          </p:nvSpPr>
          <p:spPr>
            <a:xfrm>
              <a:off x="7320101" y="517948"/>
              <a:ext cx="1467238" cy="15638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 descr="Free vector graphic: Newspaper, Article, Journal - Free Image on Pixabay - 154444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89" b="97778" l="2778" r="95556">
                          <a14:foregroundMark x1="43889" y1="46111" x2="43889" y2="46111"/>
                          <a14:foregroundMark x1="62778" y1="51667" x2="62778" y2="51667"/>
                          <a14:foregroundMark x1="63889" y1="61111" x2="63889" y2="61111"/>
                          <a14:foregroundMark x1="68889" y1="68333" x2="43333" y2="33889"/>
                          <a14:foregroundMark x1="38889" y1="32222" x2="42778" y2="77222"/>
                          <a14:foregroundMark x1="36667" y1="29444" x2="68889" y2="28889"/>
                          <a14:foregroundMark x1="73889" y1="32778" x2="74444" y2="73333"/>
                          <a14:foregroundMark x1="66667" y1="73333" x2="48333" y2="71111"/>
                          <a14:foregroundMark x1="46111" y1="63333" x2="61667" y2="69444"/>
                          <a14:foregroundMark x1="27222" y1="57778" x2="27222" y2="40556"/>
                          <a14:foregroundMark x1="27222" y1="73333" x2="26667" y2="60000"/>
                          <a14:foregroundMark x1="52222" y1="40000" x2="73333" y2="37222"/>
                        </a14:backgroundRemoval>
                      </a14:imgEffect>
                      <a14:imgEffect>
                        <a14:sharpenSoften amount="27000"/>
                      </a14:imgEffect>
                      <a14:imgEffect>
                        <a14:colorTemperature colorTemp="6645"/>
                      </a14:imgEffect>
                      <a14:imgEffect>
                        <a14:saturation sat="0"/>
                      </a14:imgEffect>
                      <a14:imgEffect>
                        <a14:brightnessContrast bright="-14000" contrast="9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101" y="566269"/>
              <a:ext cx="1467238" cy="1467240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4235984" y="19585"/>
            <a:ext cx="5651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err="1">
                <a:ln w="31750">
                  <a:solidFill>
                    <a:schemeClr val="bg1"/>
                  </a:solidFill>
                </a:ln>
                <a:solidFill>
                  <a:srgbClr val="0363BE"/>
                </a:solidFill>
                <a:effectLst>
                  <a:outerShdw blurRad="76200" dir="600000" sx="113000" sy="113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  <a:cs typeface="Arial" pitchFamily="34" charset="0"/>
              </a:rPr>
              <a:t>NewSum</a:t>
            </a:r>
            <a:endParaRPr lang="ko-KR" altLang="en-US" sz="6600" dirty="0"/>
          </a:p>
        </p:txBody>
      </p:sp>
      <p:sp>
        <p:nvSpPr>
          <p:cNvPr id="42" name="TextBox 41"/>
          <p:cNvSpPr txBox="1"/>
          <p:nvPr/>
        </p:nvSpPr>
        <p:spPr>
          <a:xfrm>
            <a:off x="104481" y="1023716"/>
            <a:ext cx="6982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NewSum</a:t>
            </a:r>
            <a:r>
              <a:rPr lang="en-US" altLang="ko-K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기대효과</a:t>
            </a:r>
            <a:endParaRPr lang="ko-KR" alt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DADD1027-1687-4A14-B7DF-F05B2114E4CF}"/>
              </a:ext>
            </a:extLst>
          </p:cNvPr>
          <p:cNvSpPr/>
          <p:nvPr/>
        </p:nvSpPr>
        <p:spPr>
          <a:xfrm>
            <a:off x="589070" y="1856995"/>
            <a:ext cx="508029" cy="508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43D8DD58-B0EA-4491-B46F-4FE4749A74CA}"/>
              </a:ext>
            </a:extLst>
          </p:cNvPr>
          <p:cNvSpPr/>
          <p:nvPr/>
        </p:nvSpPr>
        <p:spPr>
          <a:xfrm>
            <a:off x="796780" y="2456797"/>
            <a:ext cx="45719" cy="11619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0851A1-7B3D-41A4-92AE-BFDF95425C32}"/>
              </a:ext>
            </a:extLst>
          </p:cNvPr>
          <p:cNvSpPr txBox="1"/>
          <p:nvPr/>
        </p:nvSpPr>
        <p:spPr>
          <a:xfrm>
            <a:off x="1321206" y="5363249"/>
            <a:ext cx="7207126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dirty="0">
                <a:latin typeface="+mj-ea"/>
                <a:ea typeface="+mj-ea"/>
              </a:rPr>
              <a:t>실시간 </a:t>
            </a:r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olidFill>
                  <a:srgbClr val="2B8FED"/>
                </a:solidFill>
                <a:latin typeface="+mj-ea"/>
                <a:ea typeface="+mj-ea"/>
              </a:rPr>
              <a:t>빠른 시간 </a:t>
            </a:r>
            <a:r>
              <a:rPr lang="ko-KR" altLang="en-US" sz="2400" b="1" dirty="0">
                <a:latin typeface="+mj-ea"/>
                <a:ea typeface="+mj-ea"/>
              </a:rPr>
              <a:t>내 뉴스 편집 및 제공 가능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9E2815-4610-41BA-890F-515D9C762D30}"/>
              </a:ext>
            </a:extLst>
          </p:cNvPr>
          <p:cNvSpPr txBox="1"/>
          <p:nvPr/>
        </p:nvSpPr>
        <p:spPr>
          <a:xfrm>
            <a:off x="1321205" y="5849805"/>
            <a:ext cx="102446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인공지능</a:t>
            </a: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을 기반으로 한 자동화 뉴스 제공 시스템으로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사람의 개입 없이</a:t>
            </a:r>
            <a:endParaRPr lang="en-US" altLang="ko-KR" sz="1500" b="1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많은 양의 뉴스를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신속</a:t>
            </a: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하고 정확하게 편집 </a:t>
            </a:r>
            <a:r>
              <a:rPr lang="en-US" altLang="ko-KR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중복 제거 및 요약</a:t>
            </a:r>
            <a:r>
              <a:rPr lang="en-US" altLang="ko-KR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주제별 군집화</a:t>
            </a:r>
            <a:r>
              <a:rPr lang="en-US" altLang="ko-KR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하여 사용자에게 제공</a:t>
            </a:r>
            <a:endParaRPr lang="en-US" altLang="ko-KR" sz="150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0" name="Oval 7">
            <a:extLst>
              <a:ext uri="{FF2B5EF4-FFF2-40B4-BE49-F238E27FC236}">
                <a16:creationId xmlns:a16="http://schemas.microsoft.com/office/drawing/2014/main" id="{C94A7D11-8ED7-4BE9-950F-A2CB4FC9E066}"/>
              </a:ext>
            </a:extLst>
          </p:cNvPr>
          <p:cNvSpPr/>
          <p:nvPr/>
        </p:nvSpPr>
        <p:spPr>
          <a:xfrm>
            <a:off x="596107" y="3698900"/>
            <a:ext cx="508029" cy="50802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775530B6-F04A-4213-B073-4F6081E20970}"/>
              </a:ext>
            </a:extLst>
          </p:cNvPr>
          <p:cNvSpPr/>
          <p:nvPr/>
        </p:nvSpPr>
        <p:spPr>
          <a:xfrm flipH="1">
            <a:off x="805284" y="4274666"/>
            <a:ext cx="45719" cy="10061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Oval 7">
            <a:extLst>
              <a:ext uri="{FF2B5EF4-FFF2-40B4-BE49-F238E27FC236}">
                <a16:creationId xmlns:a16="http://schemas.microsoft.com/office/drawing/2014/main" id="{F485001E-F861-4FFA-828B-5BCAFBFD7299}"/>
              </a:ext>
            </a:extLst>
          </p:cNvPr>
          <p:cNvSpPr/>
          <p:nvPr/>
        </p:nvSpPr>
        <p:spPr>
          <a:xfrm>
            <a:off x="580862" y="5370844"/>
            <a:ext cx="508029" cy="5080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7DF98FC6-E7BC-4074-AF13-401DDA6FA447}"/>
              </a:ext>
            </a:extLst>
          </p:cNvPr>
          <p:cNvSpPr/>
          <p:nvPr/>
        </p:nvSpPr>
        <p:spPr>
          <a:xfrm>
            <a:off x="819640" y="5968905"/>
            <a:ext cx="45719" cy="85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CB3372-C51B-49F6-8B69-61831E487574}"/>
              </a:ext>
            </a:extLst>
          </p:cNvPr>
          <p:cNvSpPr txBox="1"/>
          <p:nvPr/>
        </p:nvSpPr>
        <p:spPr>
          <a:xfrm>
            <a:off x="607346" y="3768248"/>
            <a:ext cx="4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D4F18E-5A28-4C1F-B991-7352E59E9F27}"/>
              </a:ext>
            </a:extLst>
          </p:cNvPr>
          <p:cNvSpPr txBox="1"/>
          <p:nvPr/>
        </p:nvSpPr>
        <p:spPr>
          <a:xfrm>
            <a:off x="592686" y="1926343"/>
            <a:ext cx="4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1535AC-C8E8-4F5E-BA1C-289BE0C57D8B}"/>
              </a:ext>
            </a:extLst>
          </p:cNvPr>
          <p:cNvSpPr txBox="1"/>
          <p:nvPr/>
        </p:nvSpPr>
        <p:spPr>
          <a:xfrm>
            <a:off x="584486" y="5460875"/>
            <a:ext cx="47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03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10FB41-A286-4024-96DB-E6C2192CA946}"/>
              </a:ext>
            </a:extLst>
          </p:cNvPr>
          <p:cNvSpPr txBox="1"/>
          <p:nvPr/>
        </p:nvSpPr>
        <p:spPr>
          <a:xfrm>
            <a:off x="1321206" y="3639559"/>
            <a:ext cx="10244607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dirty="0">
                <a:latin typeface="+mj-ea"/>
                <a:ea typeface="+mj-ea"/>
              </a:rPr>
              <a:t>묶음 뉴스 제공 </a:t>
            </a:r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rgbClr val="2B8FED"/>
                </a:solidFill>
                <a:latin typeface="+mj-ea"/>
                <a:ea typeface="+mj-ea"/>
              </a:rPr>
              <a:t>한눈에 오늘의 뉴스</a:t>
            </a:r>
            <a:r>
              <a:rPr lang="ko-KR" altLang="en-US" sz="2400" b="1" dirty="0">
                <a:latin typeface="+mj-ea"/>
                <a:ea typeface="+mj-ea"/>
              </a:rPr>
              <a:t>를 속독 가능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469C40-9CE0-4C2A-A934-BC3818ECC5A3}"/>
              </a:ext>
            </a:extLst>
          </p:cNvPr>
          <p:cNvSpPr txBox="1"/>
          <p:nvPr/>
        </p:nvSpPr>
        <p:spPr>
          <a:xfrm>
            <a:off x="1294721" y="4070462"/>
            <a:ext cx="10581969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Clustering </a:t>
            </a: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기법으로 오늘의 많은 뉴스들을 비슷한 주제로 묶음</a:t>
            </a:r>
            <a:endParaRPr lang="en-US" altLang="ko-KR" sz="150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유사 주제로 묶인 뉴스들은 헤드라인 </a:t>
            </a:r>
            <a:r>
              <a:rPr lang="en-US" altLang="ko-KR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+ </a:t>
            </a: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요약 내용 제공으로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오늘 뉴스 정보의 큰 흐름 </a:t>
            </a: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신속 파악 가능</a:t>
            </a:r>
            <a:endParaRPr lang="en-US" altLang="ko-KR" sz="150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사용자가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뉴스 하나하나를 볼 필요없이 </a:t>
            </a: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클러스터만 보고 오늘의 사건을 파악</a:t>
            </a:r>
            <a:r>
              <a:rPr lang="en-US" altLang="ko-KR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세부 내용은 클릭 시 유사 주제 기사 제공</a:t>
            </a:r>
            <a:endParaRPr lang="en-US" altLang="ko-KR" sz="150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2589C6-4AAA-43A8-A395-B21F32C77F74}"/>
              </a:ext>
            </a:extLst>
          </p:cNvPr>
          <p:cNvSpPr txBox="1"/>
          <p:nvPr/>
        </p:nvSpPr>
        <p:spPr>
          <a:xfrm>
            <a:off x="1321208" y="1817184"/>
            <a:ext cx="8471181" cy="48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dirty="0">
                <a:latin typeface="+mj-ea"/>
                <a:ea typeface="+mj-ea"/>
              </a:rPr>
              <a:t>개인화 맞춤 추천 서비스 </a:t>
            </a:r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olidFill>
                  <a:srgbClr val="2B8FED"/>
                </a:solidFill>
                <a:latin typeface="+mj-ea"/>
                <a:ea typeface="+mj-ea"/>
                <a:sym typeface="Wingdings" panose="05000000000000000000" pitchFamily="2" charset="2"/>
              </a:rPr>
              <a:t>관심있는 뉴스접근</a:t>
            </a:r>
            <a:r>
              <a:rPr lang="ko-KR" altLang="en-US" sz="2400" b="1" dirty="0">
                <a:latin typeface="+mj-ea"/>
                <a:ea typeface="+mj-ea"/>
                <a:sym typeface="Wingdings" panose="05000000000000000000" pitchFamily="2" charset="2"/>
              </a:rPr>
              <a:t>으로 흥미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AE0246-A1BB-41FF-AFDC-83DAC38BF2C1}"/>
              </a:ext>
            </a:extLst>
          </p:cNvPr>
          <p:cNvSpPr txBox="1"/>
          <p:nvPr/>
        </p:nvSpPr>
        <p:spPr>
          <a:xfrm>
            <a:off x="1321208" y="2367420"/>
            <a:ext cx="10156276" cy="95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사용자의 뉴스 선호도를 분석하여 추천 뉴스가 회원 마다 다르게 </a:t>
            </a:r>
            <a:r>
              <a:rPr lang="ko-KR" altLang="en-US" sz="1500" b="1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맞춤형</a:t>
            </a:r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으로 제공</a:t>
            </a:r>
            <a:endParaRPr lang="en-US" altLang="ko-KR" sz="150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</a:rPr>
              <a:t>평소 뉴스에 흥미가 없거나 지루하다고 느끼는 사용자들에게 </a:t>
            </a:r>
            <a:r>
              <a:rPr lang="ko-KR" altLang="en-US" sz="1500" b="1" dirty="0">
                <a:latin typeface="+mj-ea"/>
                <a:ea typeface="+mj-ea"/>
              </a:rPr>
              <a:t>관심 유도</a:t>
            </a:r>
            <a:endParaRPr lang="en-US" altLang="ko-KR" sz="1500" b="1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sz="1500" dirty="0">
                <a:latin typeface="+mj-ea"/>
                <a:ea typeface="+mj-ea"/>
              </a:rPr>
              <a:t>관심 뉴스를 라디오처럼 들을 수 있어 </a:t>
            </a:r>
            <a:r>
              <a:rPr lang="ko-KR" altLang="en-US" sz="1500" b="1" dirty="0">
                <a:latin typeface="+mj-ea"/>
                <a:ea typeface="+mj-ea"/>
              </a:rPr>
              <a:t>다른 업무 중에도 청취 </a:t>
            </a:r>
            <a:r>
              <a:rPr lang="ko-KR" altLang="en-US" sz="1500" dirty="0">
                <a:latin typeface="+mj-ea"/>
                <a:ea typeface="+mj-ea"/>
              </a:rPr>
              <a:t>가능</a:t>
            </a:r>
            <a:endParaRPr lang="en-US" altLang="ko-KR" sz="150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3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696" y="321339"/>
            <a:ext cx="12200696" cy="714401"/>
          </a:xfrm>
          <a:prstGeom prst="rect">
            <a:avLst/>
          </a:prstGeom>
          <a:solidFill>
            <a:srgbClr val="2B8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67">
              <a:latin typeface="+mj-ea"/>
              <a:ea typeface="+mj-ea"/>
            </a:endParaRPr>
          </a:p>
        </p:txBody>
      </p:sp>
      <p:pic>
        <p:nvPicPr>
          <p:cNvPr id="45" name="그림 44" descr="Stick People Human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8" y="4594442"/>
            <a:ext cx="3163236" cy="1998583"/>
          </a:xfrm>
          <a:prstGeom prst="rect">
            <a:avLst/>
          </a:prstGeom>
        </p:spPr>
      </p:pic>
      <p:sp>
        <p:nvSpPr>
          <p:cNvPr id="46" name="타원형 설명선 45"/>
          <p:cNvSpPr/>
          <p:nvPr/>
        </p:nvSpPr>
        <p:spPr>
          <a:xfrm>
            <a:off x="0" y="3309024"/>
            <a:ext cx="2537087" cy="682644"/>
          </a:xfrm>
          <a:prstGeom prst="wedgeEllipseCallout">
            <a:avLst>
              <a:gd name="adj1" fmla="val -26026"/>
              <a:gd name="adj2" fmla="val 126902"/>
            </a:avLst>
          </a:prstGeom>
          <a:solidFill>
            <a:schemeClr val="bg1"/>
          </a:solidFill>
          <a:ln w="57150">
            <a:solidFill>
              <a:srgbClr val="003D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</a:rPr>
              <a:t>오늘의 뉴스</a:t>
            </a:r>
            <a:r>
              <a:rPr lang="ko-KR" altLang="en-US" sz="1800" dirty="0">
                <a:solidFill>
                  <a:schemeClr val="tx1"/>
                </a:solidFill>
              </a:rPr>
              <a:t>는 뭐지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47" name="타원형 설명선 46"/>
          <p:cNvSpPr/>
          <p:nvPr/>
        </p:nvSpPr>
        <p:spPr>
          <a:xfrm>
            <a:off x="2100933" y="3760537"/>
            <a:ext cx="3406102" cy="723714"/>
          </a:xfrm>
          <a:prstGeom prst="wedgeEllipseCallout">
            <a:avLst>
              <a:gd name="adj1" fmla="val -51098"/>
              <a:gd name="adj2" fmla="val 73924"/>
            </a:avLst>
          </a:prstGeom>
          <a:solidFill>
            <a:schemeClr val="bg1"/>
          </a:solidFill>
          <a:ln w="57150">
            <a:solidFill>
              <a:srgbClr val="72AE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근데 뉴스를           </a:t>
            </a:r>
            <a:r>
              <a:rPr lang="ko-KR" altLang="en-US" sz="1800" dirty="0">
                <a:solidFill>
                  <a:srgbClr val="FF0000"/>
                </a:solidFill>
              </a:rPr>
              <a:t>찾아보기는 </a:t>
            </a:r>
            <a:r>
              <a:rPr lang="ko-KR" altLang="en-US" sz="1800" b="1" dirty="0">
                <a:solidFill>
                  <a:srgbClr val="FF0000"/>
                </a:solidFill>
              </a:rPr>
              <a:t>귀찮</a:t>
            </a:r>
            <a:r>
              <a:rPr lang="ko-KR" altLang="en-US" sz="1800" dirty="0">
                <a:solidFill>
                  <a:schemeClr val="tx1"/>
                </a:solidFill>
              </a:rPr>
              <a:t>은데</a:t>
            </a:r>
            <a:r>
              <a:rPr lang="en-US" altLang="ko-KR" sz="1800" dirty="0">
                <a:solidFill>
                  <a:schemeClr val="tx1"/>
                </a:solidFill>
              </a:rPr>
              <a:t>…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48" name="타원형 설명선 47"/>
          <p:cNvSpPr/>
          <p:nvPr/>
        </p:nvSpPr>
        <p:spPr>
          <a:xfrm>
            <a:off x="3489434" y="4821251"/>
            <a:ext cx="2788835" cy="832440"/>
          </a:xfrm>
          <a:prstGeom prst="wedgeEllipseCallout">
            <a:avLst>
              <a:gd name="adj1" fmla="val -66010"/>
              <a:gd name="adj2" fmla="val -42525"/>
            </a:avLst>
          </a:prstGeom>
          <a:solidFill>
            <a:schemeClr val="bg1"/>
          </a:solidFill>
          <a:ln w="57150">
            <a:solidFill>
              <a:srgbClr val="BFDA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뉴스 기사 </a:t>
            </a:r>
            <a:r>
              <a:rPr lang="ko-KR" altLang="en-US" sz="1800" dirty="0">
                <a:solidFill>
                  <a:srgbClr val="FF0000"/>
                </a:solidFill>
              </a:rPr>
              <a:t>하나하나 읽기도 </a:t>
            </a:r>
            <a:r>
              <a:rPr lang="ko-KR" altLang="en-US" sz="1800" b="1" dirty="0">
                <a:solidFill>
                  <a:srgbClr val="FF0000"/>
                </a:solidFill>
              </a:rPr>
              <a:t>귀찮</a:t>
            </a:r>
            <a:r>
              <a:rPr lang="ko-KR" altLang="en-US" sz="1800" dirty="0">
                <a:solidFill>
                  <a:schemeClr val="tx1"/>
                </a:solidFill>
              </a:rPr>
              <a:t>은데</a:t>
            </a:r>
            <a:r>
              <a:rPr lang="en-US" altLang="ko-KR" sz="1800" dirty="0">
                <a:solidFill>
                  <a:schemeClr val="tx1"/>
                </a:solidFill>
              </a:rPr>
              <a:t>…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371984" y="246539"/>
            <a:ext cx="864000" cy="864000"/>
            <a:chOff x="7320101" y="517948"/>
            <a:chExt cx="1467238" cy="1563884"/>
          </a:xfrm>
        </p:grpSpPr>
        <p:sp>
          <p:nvSpPr>
            <p:cNvPr id="13" name="타원 12"/>
            <p:cNvSpPr/>
            <p:nvPr/>
          </p:nvSpPr>
          <p:spPr>
            <a:xfrm>
              <a:off x="7320101" y="517948"/>
              <a:ext cx="1467238" cy="15638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 descr="Free vector graphic: Newspaper, Article, Journal - Free Image on Pixabay - 154444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889" b="97778" l="2778" r="95556">
                          <a14:foregroundMark x1="43889" y1="46111" x2="43889" y2="46111"/>
                          <a14:foregroundMark x1="62778" y1="51667" x2="62778" y2="51667"/>
                          <a14:foregroundMark x1="63889" y1="61111" x2="63889" y2="61111"/>
                          <a14:foregroundMark x1="68889" y1="68333" x2="43333" y2="33889"/>
                          <a14:foregroundMark x1="38889" y1="32222" x2="42778" y2="77222"/>
                          <a14:foregroundMark x1="36667" y1="29444" x2="68889" y2="28889"/>
                          <a14:foregroundMark x1="73889" y1="32778" x2="74444" y2="73333"/>
                          <a14:foregroundMark x1="66667" y1="73333" x2="48333" y2="71111"/>
                          <a14:foregroundMark x1="46111" y1="63333" x2="61667" y2="69444"/>
                          <a14:foregroundMark x1="27222" y1="57778" x2="27222" y2="40556"/>
                          <a14:foregroundMark x1="27222" y1="73333" x2="26667" y2="60000"/>
                          <a14:foregroundMark x1="52222" y1="40000" x2="73333" y2="37222"/>
                        </a14:backgroundRemoval>
                      </a14:imgEffect>
                      <a14:imgEffect>
                        <a14:sharpenSoften amount="27000"/>
                      </a14:imgEffect>
                      <a14:imgEffect>
                        <a14:colorTemperature colorTemp="6645"/>
                      </a14:imgEffect>
                      <a14:imgEffect>
                        <a14:saturation sat="0"/>
                      </a14:imgEffect>
                      <a14:imgEffect>
                        <a14:brightnessContrast bright="-14000" contrast="9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101" y="566269"/>
              <a:ext cx="1467238" cy="1467240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4235984" y="19585"/>
            <a:ext cx="5651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err="1">
                <a:ln w="31750">
                  <a:solidFill>
                    <a:schemeClr val="bg1"/>
                  </a:solidFill>
                </a:ln>
                <a:solidFill>
                  <a:srgbClr val="0363BE"/>
                </a:solidFill>
                <a:effectLst>
                  <a:outerShdw blurRad="76200" dir="600000" sx="113000" sy="113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  <a:cs typeface="Arial" pitchFamily="34" charset="0"/>
              </a:rPr>
              <a:t>NewSum</a:t>
            </a:r>
            <a:endParaRPr lang="ko-KR" altLang="en-US" sz="6600" dirty="0"/>
          </a:p>
        </p:txBody>
      </p:sp>
      <p:sp>
        <p:nvSpPr>
          <p:cNvPr id="26" name="TextBox 25"/>
          <p:cNvSpPr txBox="1"/>
          <p:nvPr/>
        </p:nvSpPr>
        <p:spPr>
          <a:xfrm>
            <a:off x="0" y="1068380"/>
            <a:ext cx="4656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NewSum</a:t>
            </a:r>
            <a:r>
              <a:rPr lang="ko-KR" alt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 </a:t>
            </a:r>
            <a:r>
              <a:rPr lang="ko-KR" alt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왜</a:t>
            </a:r>
            <a:r>
              <a:rPr lang="ko-KR" alt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필요해</a:t>
            </a:r>
            <a:r>
              <a:rPr lang="en-US" altLang="ko-KR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lang="ko-KR" altLang="en-US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983830" y="1331381"/>
            <a:ext cx="2922246" cy="5038013"/>
            <a:chOff x="6197076" y="969716"/>
            <a:chExt cx="2630213" cy="4543099"/>
          </a:xfrm>
        </p:grpSpPr>
        <p:grpSp>
          <p:nvGrpSpPr>
            <p:cNvPr id="81" name="Group 5"/>
            <p:cNvGrpSpPr/>
            <p:nvPr/>
          </p:nvGrpSpPr>
          <p:grpSpPr>
            <a:xfrm>
              <a:off x="6197076" y="969716"/>
              <a:ext cx="2630213" cy="4543099"/>
              <a:chOff x="2627784" y="1825002"/>
              <a:chExt cx="1198166" cy="2069560"/>
            </a:xfrm>
          </p:grpSpPr>
          <p:sp>
            <p:nvSpPr>
              <p:cNvPr id="88" name="Rounded Rectangle 6"/>
              <p:cNvSpPr/>
              <p:nvPr userDrawn="1"/>
            </p:nvSpPr>
            <p:spPr>
              <a:xfrm>
                <a:off x="2627784" y="1825002"/>
                <a:ext cx="1198166" cy="2069560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latin typeface="+mj-ea"/>
                  <a:ea typeface="+mj-ea"/>
                </a:endParaRPr>
              </a:p>
            </p:txBody>
          </p:sp>
          <p:sp>
            <p:nvSpPr>
              <p:cNvPr id="89" name="Rectangle 7"/>
              <p:cNvSpPr/>
              <p:nvPr userDrawn="1"/>
            </p:nvSpPr>
            <p:spPr>
              <a:xfrm>
                <a:off x="3155241" y="1922844"/>
                <a:ext cx="143251" cy="27666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latin typeface="+mj-ea"/>
                  <a:ea typeface="+mj-ea"/>
                </a:endParaRPr>
              </a:p>
            </p:txBody>
          </p:sp>
          <p:grpSp>
            <p:nvGrpSpPr>
              <p:cNvPr id="90" name="Group 8"/>
              <p:cNvGrpSpPr/>
              <p:nvPr userDrawn="1"/>
            </p:nvGrpSpPr>
            <p:grpSpPr>
              <a:xfrm>
                <a:off x="3168829" y="3704452"/>
                <a:ext cx="116076" cy="127684"/>
                <a:chOff x="2453209" y="5151638"/>
                <a:chExt cx="191820" cy="211002"/>
              </a:xfrm>
            </p:grpSpPr>
            <p:sp>
              <p:nvSpPr>
                <p:cNvPr id="92" name="Oval 9"/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400">
                    <a:latin typeface="+mj-ea"/>
                    <a:ea typeface="+mj-ea"/>
                  </a:endParaRPr>
                </a:p>
              </p:txBody>
            </p:sp>
            <p:sp>
              <p:nvSpPr>
                <p:cNvPr id="94" name="Rounded Rectangle 10"/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400">
                    <a:latin typeface="+mj-ea"/>
                    <a:ea typeface="+mj-ea"/>
                  </a:endParaRPr>
                </a:p>
              </p:txBody>
            </p:sp>
          </p:grpSp>
        </p:grp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/>
            <a:srcRect l="-827" t="7126" r="-1902" b="12596"/>
            <a:stretch/>
          </p:blipFill>
          <p:spPr>
            <a:xfrm>
              <a:off x="6362013" y="1373545"/>
              <a:ext cx="2300336" cy="3695122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614533" y="2379040"/>
            <a:ext cx="68927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하나하나 뉴스기사 읽지 말고 비슷한 뉴스를 묶어 </a:t>
            </a:r>
            <a:r>
              <a:rPr lang="ko-KR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큰 뉴스 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만</a:t>
            </a:r>
            <a:endParaRPr lang="en-US" altLang="ko-KR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r">
              <a:lnSpc>
                <a:spcPct val="20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오늘의 뉴스를 </a:t>
            </a:r>
            <a:r>
              <a:rPr lang="ko-KR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요약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해서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!</a:t>
            </a:r>
          </a:p>
          <a:p>
            <a:pPr algn="r">
              <a:lnSpc>
                <a:spcPct val="20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나만의 </a:t>
            </a:r>
            <a:r>
              <a:rPr lang="ko-KR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추천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뉴스로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!</a:t>
            </a:r>
          </a:p>
          <a:p>
            <a:pPr algn="r">
              <a:lnSpc>
                <a:spcPct val="20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바쁘면 </a:t>
            </a:r>
            <a:r>
              <a:rPr lang="ko-KR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라디오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처럼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!</a:t>
            </a:r>
          </a:p>
          <a:p>
            <a:pPr algn="r">
              <a:lnSpc>
                <a:spcPct val="20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나만의 </a:t>
            </a:r>
            <a:r>
              <a:rPr lang="ko-KR" altLang="en-US" sz="1800" b="1" dirty="0">
                <a:solidFill>
                  <a:schemeClr val="tx1"/>
                </a:solidFill>
                <a:latin typeface="+mj-ea"/>
                <a:ea typeface="+mj-ea"/>
              </a:rPr>
              <a:t>스크랩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으로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!</a:t>
            </a:r>
          </a:p>
          <a:p>
            <a:pPr algn="r">
              <a:lnSpc>
                <a:spcPct val="200000"/>
              </a:lnSpc>
            </a:pPr>
            <a:endParaRPr lang="en-US" altLang="ko-KR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6198" y="1971050"/>
            <a:ext cx="827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오늘 하루 일들을 단 </a:t>
            </a:r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</a:t>
            </a:r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가지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로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! </a:t>
            </a:r>
            <a:r>
              <a:rPr lang="ko-KR" altLang="en-US" sz="2400" dirty="0">
                <a:solidFill>
                  <a:srgbClr val="FF0000"/>
                </a:solidFill>
                <a:latin typeface="+mj-ea"/>
                <a:ea typeface="+mj-ea"/>
              </a:rPr>
              <a:t>하루 뉴스 브리핑</a:t>
            </a:r>
            <a:r>
              <a:rPr lang="en-US" altLang="ko-KR" sz="2400" dirty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588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696" y="321339"/>
            <a:ext cx="12200696" cy="714401"/>
          </a:xfrm>
          <a:prstGeom prst="rect">
            <a:avLst/>
          </a:prstGeom>
          <a:solidFill>
            <a:srgbClr val="2B8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67">
              <a:latin typeface="+mj-ea"/>
              <a:ea typeface="+mj-ea"/>
            </a:endParaRPr>
          </a:p>
        </p:txBody>
      </p:sp>
      <p:sp>
        <p:nvSpPr>
          <p:cNvPr id="22" name="Google Shape;169;p26"/>
          <p:cNvSpPr/>
          <p:nvPr/>
        </p:nvSpPr>
        <p:spPr>
          <a:xfrm>
            <a:off x="6904804" y="1841368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3" name="Google Shape;177;p26"/>
          <p:cNvSpPr txBox="1"/>
          <p:nvPr/>
        </p:nvSpPr>
        <p:spPr>
          <a:xfrm>
            <a:off x="7704953" y="2062506"/>
            <a:ext cx="1924311" cy="37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800" b="1" dirty="0" err="1">
                <a:solidFill>
                  <a:srgbClr val="3F3F3F"/>
                </a:solidFill>
                <a:latin typeface="+mj-ea"/>
                <a:ea typeface="+mj-ea"/>
                <a:sym typeface="Arial"/>
              </a:rPr>
              <a:t>뉴스</a:t>
            </a:r>
            <a:r>
              <a:rPr lang="en-US" sz="1800" b="1" dirty="0">
                <a:solidFill>
                  <a:srgbClr val="3F3F3F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+mj-ea"/>
                <a:ea typeface="+mj-ea"/>
                <a:sym typeface="Arial"/>
              </a:rPr>
              <a:t>요약본</a:t>
            </a:r>
            <a:r>
              <a:rPr lang="en-US" sz="1800" b="1" dirty="0">
                <a:solidFill>
                  <a:srgbClr val="3F3F3F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800" b="1" dirty="0" err="1">
                <a:solidFill>
                  <a:srgbClr val="3F3F3F"/>
                </a:solidFill>
                <a:latin typeface="+mj-ea"/>
                <a:ea typeface="+mj-ea"/>
                <a:sym typeface="Arial"/>
              </a:rPr>
              <a:t>제공</a:t>
            </a:r>
            <a:r>
              <a:rPr lang="en-US" sz="1800" b="1" dirty="0">
                <a:solidFill>
                  <a:srgbClr val="3F3F3F"/>
                </a:solidFill>
                <a:latin typeface="+mj-ea"/>
                <a:ea typeface="+mj-ea"/>
                <a:sym typeface="Arial"/>
              </a:rPr>
              <a:t> </a:t>
            </a:r>
            <a:endParaRPr sz="1800" b="1" i="0" u="none" strike="noStrike" cap="none" dirty="0">
              <a:solidFill>
                <a:srgbClr val="3F3F3F"/>
              </a:solidFill>
              <a:latin typeface="+mj-ea"/>
              <a:ea typeface="+mj-ea"/>
              <a:sym typeface="Arial"/>
            </a:endParaRPr>
          </a:p>
        </p:txBody>
      </p:sp>
      <p:pic>
        <p:nvPicPr>
          <p:cNvPr id="24" name="Google Shape;196;p26" descr="신문식맞춤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8664" y="1931300"/>
            <a:ext cx="632429" cy="632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70;p26"/>
          <p:cNvSpPr/>
          <p:nvPr/>
        </p:nvSpPr>
        <p:spPr>
          <a:xfrm>
            <a:off x="2414314" y="1881509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31" name="Google Shape;172;p26"/>
          <p:cNvSpPr/>
          <p:nvPr/>
        </p:nvSpPr>
        <p:spPr>
          <a:xfrm>
            <a:off x="4570807" y="1841956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32" name="Google Shape;173;p26"/>
          <p:cNvSpPr/>
          <p:nvPr/>
        </p:nvSpPr>
        <p:spPr>
          <a:xfrm>
            <a:off x="9713124" y="1839510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33" name="Google Shape;180;p26"/>
          <p:cNvSpPr txBox="1"/>
          <p:nvPr/>
        </p:nvSpPr>
        <p:spPr>
          <a:xfrm>
            <a:off x="3195652" y="2078238"/>
            <a:ext cx="1456224" cy="35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800" b="1" i="0" u="none" strike="noStrike" cap="none" dirty="0" err="1">
                <a:solidFill>
                  <a:srgbClr val="3F3F3F"/>
                </a:solidFill>
                <a:latin typeface="+mj-ea"/>
                <a:ea typeface="+mj-ea"/>
                <a:sym typeface="Arial"/>
              </a:rPr>
              <a:t>개인화</a:t>
            </a:r>
            <a:r>
              <a:rPr lang="en-US" sz="1800" b="1" i="0" u="none" strike="noStrike" cap="none" dirty="0">
                <a:solidFill>
                  <a:srgbClr val="3F3F3F"/>
                </a:solidFill>
                <a:latin typeface="+mj-ea"/>
                <a:ea typeface="+mj-ea"/>
                <a:sym typeface="Arial"/>
              </a:rPr>
              <a:t> 추</a:t>
            </a:r>
            <a:r>
              <a:rPr lang="ko-KR" altLang="en-US" sz="1800" b="1" i="0" u="none" strike="noStrike" cap="none" dirty="0">
                <a:solidFill>
                  <a:srgbClr val="3F3F3F"/>
                </a:solidFill>
                <a:latin typeface="+mj-ea"/>
                <a:ea typeface="+mj-ea"/>
                <a:sym typeface="Arial"/>
              </a:rPr>
              <a:t>천</a:t>
            </a:r>
            <a:endParaRPr sz="1600" dirty="0">
              <a:latin typeface="+mj-ea"/>
              <a:ea typeface="+mj-ea"/>
            </a:endParaRPr>
          </a:p>
        </p:txBody>
      </p:sp>
      <p:sp>
        <p:nvSpPr>
          <p:cNvPr id="34" name="Google Shape;186;p26"/>
          <p:cNvSpPr txBox="1"/>
          <p:nvPr/>
        </p:nvSpPr>
        <p:spPr>
          <a:xfrm>
            <a:off x="5365441" y="2078238"/>
            <a:ext cx="1598189" cy="35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800" b="1" i="0" u="none" strike="noStrike" cap="none" dirty="0" err="1">
                <a:solidFill>
                  <a:srgbClr val="3F3F3F"/>
                </a:solidFill>
                <a:latin typeface="+mj-ea"/>
                <a:ea typeface="+mj-ea"/>
                <a:sym typeface="Arial"/>
              </a:rPr>
              <a:t>주제별</a:t>
            </a:r>
            <a:r>
              <a:rPr lang="en-US" sz="1800" b="1" i="0" u="none" strike="noStrike" cap="none" dirty="0">
                <a:solidFill>
                  <a:srgbClr val="3F3F3F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3F3F3F"/>
                </a:solidFill>
                <a:latin typeface="+mj-ea"/>
                <a:ea typeface="+mj-ea"/>
                <a:sym typeface="Arial"/>
              </a:rPr>
              <a:t>뉴스</a:t>
            </a:r>
            <a:r>
              <a:rPr lang="en-US" sz="1800" b="1" i="0" u="none" strike="noStrike" cap="none" dirty="0">
                <a:solidFill>
                  <a:srgbClr val="3F3F3F"/>
                </a:solidFill>
                <a:latin typeface="+mj-ea"/>
                <a:ea typeface="+mj-ea"/>
                <a:sym typeface="Arial"/>
              </a:rPr>
              <a:t> </a:t>
            </a:r>
            <a:endParaRPr sz="1800" dirty="0">
              <a:latin typeface="+mj-ea"/>
              <a:ea typeface="+mj-ea"/>
            </a:endParaRPr>
          </a:p>
        </p:txBody>
      </p:sp>
      <p:sp>
        <p:nvSpPr>
          <p:cNvPr id="35" name="Google Shape;189;p26"/>
          <p:cNvSpPr txBox="1"/>
          <p:nvPr/>
        </p:nvSpPr>
        <p:spPr>
          <a:xfrm>
            <a:off x="10445523" y="2076380"/>
            <a:ext cx="1632287" cy="37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800" b="1" dirty="0" err="1">
                <a:solidFill>
                  <a:srgbClr val="3F3F3F"/>
                </a:solidFill>
                <a:latin typeface="+mj-ea"/>
                <a:ea typeface="+mj-ea"/>
                <a:sym typeface="Arial"/>
              </a:rPr>
              <a:t>북마크</a:t>
            </a:r>
            <a:r>
              <a:rPr lang="en-US" sz="1800" b="1" i="0" u="none" strike="noStrike" cap="none" dirty="0">
                <a:solidFill>
                  <a:srgbClr val="3F3F3F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3F3F3F"/>
                </a:solidFill>
                <a:latin typeface="+mj-ea"/>
                <a:ea typeface="+mj-ea"/>
                <a:sym typeface="Arial"/>
              </a:rPr>
              <a:t>기능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36" name="Google Shape;192;p26" descr="서적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6758" y="1955695"/>
            <a:ext cx="590855" cy="59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94;p26" descr="핀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9075" y="1927434"/>
            <a:ext cx="636448" cy="63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95;p26" descr="과녁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3716" y="1994066"/>
            <a:ext cx="588998" cy="58899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71;p26"/>
          <p:cNvSpPr/>
          <p:nvPr/>
        </p:nvSpPr>
        <p:spPr>
          <a:xfrm>
            <a:off x="221897" y="1884173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40" name="Google Shape;183;p26"/>
          <p:cNvSpPr txBox="1"/>
          <p:nvPr/>
        </p:nvSpPr>
        <p:spPr>
          <a:xfrm>
            <a:off x="997490" y="2114755"/>
            <a:ext cx="2429527" cy="33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800" b="1" i="0" u="none" strike="noStrike" cap="none" dirty="0" err="1">
                <a:solidFill>
                  <a:srgbClr val="3F3F3F"/>
                </a:solidFill>
                <a:latin typeface="+mj-ea"/>
                <a:ea typeface="+mj-ea"/>
                <a:sym typeface="Arial"/>
              </a:rPr>
              <a:t>뉴스</a:t>
            </a:r>
            <a:r>
              <a:rPr lang="en-US" sz="1800" b="1" i="0" u="none" strike="noStrike" cap="none" dirty="0">
                <a:solidFill>
                  <a:srgbClr val="3F3F3F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3F3F3F"/>
                </a:solidFill>
                <a:latin typeface="+mj-ea"/>
                <a:ea typeface="+mj-ea"/>
                <a:sym typeface="Arial"/>
              </a:rPr>
              <a:t>브리핑</a:t>
            </a:r>
            <a:endParaRPr sz="1600" dirty="0">
              <a:latin typeface="+mj-ea"/>
              <a:ea typeface="+mj-ea"/>
            </a:endParaRPr>
          </a:p>
        </p:txBody>
      </p:sp>
      <p:pic>
        <p:nvPicPr>
          <p:cNvPr id="41" name="Google Shape;193;p26" descr="팟캐스트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5757" y="2000141"/>
            <a:ext cx="632429" cy="63242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/>
          <p:cNvSpPr txBox="1"/>
          <p:nvPr/>
        </p:nvSpPr>
        <p:spPr>
          <a:xfrm>
            <a:off x="104481" y="1023716"/>
            <a:ext cx="561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NewSum</a:t>
            </a:r>
            <a:r>
              <a:rPr lang="ko-KR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 </a:t>
            </a:r>
            <a:r>
              <a:rPr lang="ko-KR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어떻게 </a:t>
            </a:r>
            <a:r>
              <a:rPr lang="ko-KR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사용할까</a:t>
            </a:r>
            <a:r>
              <a:rPr lang="en-US" altLang="ko-K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lang="ko-KR" alt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3" name="Rectangle 1"/>
          <p:cNvSpPr/>
          <p:nvPr/>
        </p:nvSpPr>
        <p:spPr>
          <a:xfrm>
            <a:off x="-8696" y="321339"/>
            <a:ext cx="12200696" cy="714401"/>
          </a:xfrm>
          <a:prstGeom prst="rect">
            <a:avLst/>
          </a:prstGeom>
          <a:solidFill>
            <a:srgbClr val="2B8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67">
              <a:latin typeface="+mj-ea"/>
              <a:ea typeface="+mj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371984" y="246539"/>
            <a:ext cx="864000" cy="864000"/>
            <a:chOff x="7320101" y="517948"/>
            <a:chExt cx="1467238" cy="1563884"/>
          </a:xfrm>
        </p:grpSpPr>
        <p:sp>
          <p:nvSpPr>
            <p:cNvPr id="50" name="타원 49"/>
            <p:cNvSpPr/>
            <p:nvPr/>
          </p:nvSpPr>
          <p:spPr>
            <a:xfrm>
              <a:off x="7320101" y="517948"/>
              <a:ext cx="1467238" cy="15638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 descr="Free vector graphic: Newspaper, Article, Journal - Free Image on Pixabay - 154444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89" b="97778" l="2778" r="95556">
                          <a14:foregroundMark x1="43889" y1="46111" x2="43889" y2="46111"/>
                          <a14:foregroundMark x1="62778" y1="51667" x2="62778" y2="51667"/>
                          <a14:foregroundMark x1="63889" y1="61111" x2="63889" y2="61111"/>
                          <a14:foregroundMark x1="68889" y1="68333" x2="43333" y2="33889"/>
                          <a14:foregroundMark x1="38889" y1="32222" x2="42778" y2="77222"/>
                          <a14:foregroundMark x1="36667" y1="29444" x2="68889" y2="28889"/>
                          <a14:foregroundMark x1="73889" y1="32778" x2="74444" y2="73333"/>
                          <a14:foregroundMark x1="66667" y1="73333" x2="48333" y2="71111"/>
                          <a14:foregroundMark x1="46111" y1="63333" x2="61667" y2="69444"/>
                          <a14:foregroundMark x1="27222" y1="57778" x2="27222" y2="40556"/>
                          <a14:foregroundMark x1="27222" y1="73333" x2="26667" y2="60000"/>
                          <a14:foregroundMark x1="52222" y1="40000" x2="73333" y2="37222"/>
                        </a14:backgroundRemoval>
                      </a14:imgEffect>
                      <a14:imgEffect>
                        <a14:sharpenSoften amount="27000"/>
                      </a14:imgEffect>
                      <a14:imgEffect>
                        <a14:colorTemperature colorTemp="6645"/>
                      </a14:imgEffect>
                      <a14:imgEffect>
                        <a14:saturation sat="0"/>
                      </a14:imgEffect>
                      <a14:imgEffect>
                        <a14:brightnessContrast bright="-14000" contrast="9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101" y="566269"/>
              <a:ext cx="1467238" cy="1467240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52" name="TextBox 51"/>
          <p:cNvSpPr txBox="1"/>
          <p:nvPr/>
        </p:nvSpPr>
        <p:spPr>
          <a:xfrm>
            <a:off x="4235984" y="19585"/>
            <a:ext cx="5651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err="1">
                <a:ln w="31750">
                  <a:solidFill>
                    <a:schemeClr val="bg1"/>
                  </a:solidFill>
                </a:ln>
                <a:solidFill>
                  <a:srgbClr val="0363BE"/>
                </a:solidFill>
                <a:effectLst>
                  <a:outerShdw blurRad="76200" dir="600000" sx="113000" sy="113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  <a:cs typeface="Arial" pitchFamily="34" charset="0"/>
              </a:rPr>
              <a:t>NewSum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611971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8696" y="321339"/>
            <a:ext cx="12200696" cy="714401"/>
          </a:xfrm>
          <a:prstGeom prst="rect">
            <a:avLst/>
          </a:prstGeom>
          <a:solidFill>
            <a:srgbClr val="2B8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67">
              <a:latin typeface="+mj-ea"/>
              <a:ea typeface="+mj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371984" y="246539"/>
            <a:ext cx="864000" cy="864000"/>
            <a:chOff x="7320101" y="517948"/>
            <a:chExt cx="1467238" cy="1563884"/>
          </a:xfrm>
        </p:grpSpPr>
        <p:sp>
          <p:nvSpPr>
            <p:cNvPr id="13" name="타원 12"/>
            <p:cNvSpPr/>
            <p:nvPr/>
          </p:nvSpPr>
          <p:spPr>
            <a:xfrm>
              <a:off x="7320101" y="517948"/>
              <a:ext cx="1467238" cy="15638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 descr="Free vector graphic: Newspaper, Article, Journal - Free Image on Pixabay - 154444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89" b="97778" l="2778" r="95556">
                          <a14:foregroundMark x1="43889" y1="46111" x2="43889" y2="46111"/>
                          <a14:foregroundMark x1="62778" y1="51667" x2="62778" y2="51667"/>
                          <a14:foregroundMark x1="63889" y1="61111" x2="63889" y2="61111"/>
                          <a14:foregroundMark x1="68889" y1="68333" x2="43333" y2="33889"/>
                          <a14:foregroundMark x1="38889" y1="32222" x2="42778" y2="77222"/>
                          <a14:foregroundMark x1="36667" y1="29444" x2="68889" y2="28889"/>
                          <a14:foregroundMark x1="73889" y1="32778" x2="74444" y2="73333"/>
                          <a14:foregroundMark x1="66667" y1="73333" x2="48333" y2="71111"/>
                          <a14:foregroundMark x1="46111" y1="63333" x2="61667" y2="69444"/>
                          <a14:foregroundMark x1="27222" y1="57778" x2="27222" y2="40556"/>
                          <a14:foregroundMark x1="27222" y1="73333" x2="26667" y2="60000"/>
                          <a14:foregroundMark x1="52222" y1="40000" x2="73333" y2="37222"/>
                        </a14:backgroundRemoval>
                      </a14:imgEffect>
                      <a14:imgEffect>
                        <a14:sharpenSoften amount="27000"/>
                      </a14:imgEffect>
                      <a14:imgEffect>
                        <a14:colorTemperature colorTemp="6645"/>
                      </a14:imgEffect>
                      <a14:imgEffect>
                        <a14:saturation sat="0"/>
                      </a14:imgEffect>
                      <a14:imgEffect>
                        <a14:brightnessContrast bright="-14000" contrast="9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101" y="566269"/>
              <a:ext cx="1467238" cy="1467240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4235984" y="19585"/>
            <a:ext cx="5651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err="1">
                <a:ln w="31750">
                  <a:solidFill>
                    <a:schemeClr val="bg1"/>
                  </a:solidFill>
                </a:ln>
                <a:solidFill>
                  <a:srgbClr val="0363BE"/>
                </a:solidFill>
                <a:effectLst>
                  <a:outerShdw blurRad="76200" dir="600000" sx="113000" sy="113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  <a:cs typeface="Arial" pitchFamily="34" charset="0"/>
              </a:rPr>
              <a:t>NewSum</a:t>
            </a:r>
            <a:endParaRPr lang="ko-KR" altLang="en-US" sz="66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481" y="1023716"/>
            <a:ext cx="561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NewSum</a:t>
            </a:r>
            <a:r>
              <a:rPr lang="ko-KR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 </a:t>
            </a:r>
            <a:r>
              <a:rPr lang="ko-KR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어떻게 </a:t>
            </a:r>
            <a:r>
              <a:rPr lang="ko-KR" alt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구성될까</a:t>
            </a:r>
            <a:r>
              <a:rPr lang="en-US" altLang="ko-K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?</a:t>
            </a:r>
            <a:endParaRPr lang="ko-KR" alt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14201" y="1608491"/>
            <a:ext cx="11383813" cy="5133140"/>
            <a:chOff x="314201" y="1608491"/>
            <a:chExt cx="11383813" cy="51331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l="27197" t="7529" r="1" b="1085"/>
            <a:stretch/>
          </p:blipFill>
          <p:spPr>
            <a:xfrm>
              <a:off x="4126409" y="1608491"/>
              <a:ext cx="7571605" cy="513314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t="2284" r="73009" b="45872"/>
            <a:stretch/>
          </p:blipFill>
          <p:spPr>
            <a:xfrm>
              <a:off x="314201" y="1905918"/>
              <a:ext cx="3489783" cy="3808432"/>
            </a:xfrm>
            <a:prstGeom prst="rect">
              <a:avLst/>
            </a:prstGeom>
          </p:spPr>
        </p:pic>
        <p:cxnSp>
          <p:nvCxnSpPr>
            <p:cNvPr id="4" name="꺾인 연결선 3"/>
            <p:cNvCxnSpPr/>
            <p:nvPr/>
          </p:nvCxnSpPr>
          <p:spPr>
            <a:xfrm rot="5400000">
              <a:off x="3465270" y="2959149"/>
              <a:ext cx="999854" cy="339904"/>
            </a:xfrm>
            <a:prstGeom prst="bentConnector3">
              <a:avLst>
                <a:gd name="adj1" fmla="val -807"/>
              </a:avLst>
            </a:prstGeom>
            <a:ln w="22225">
              <a:solidFill>
                <a:srgbClr val="5C9C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58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681380"/>
            <a:ext cx="12200696" cy="714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67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34996" y="1389058"/>
            <a:ext cx="2818740" cy="5036825"/>
            <a:chOff x="2627784" y="1825002"/>
            <a:chExt cx="1198166" cy="206956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latin typeface="+mj-ea"/>
                <a:ea typeface="+mj-ea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>
                <a:latin typeface="+mj-ea"/>
                <a:ea typeface="+mj-ea"/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0" name="Oval 9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latin typeface="+mj-ea"/>
                  <a:ea typeface="+mj-ea"/>
                </a:endParaRPr>
              </a:p>
            </p:txBody>
          </p:sp>
          <p:sp>
            <p:nvSpPr>
              <p:cNvPr id="11" name="Rounded Rectangle 10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-13044" y="402108"/>
            <a:ext cx="12192000" cy="768085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주제별 뉴스 군집 기능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8813" y="1783873"/>
            <a:ext cx="34588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적용 기술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62855" y="2500812"/>
            <a:ext cx="3997313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itchFamily="34" charset="0"/>
              </a:rPr>
              <a:t>K-means clustering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3" name="Oval 21"/>
          <p:cNvSpPr>
            <a:spLocks noChangeAspect="1"/>
          </p:cNvSpPr>
          <p:nvPr/>
        </p:nvSpPr>
        <p:spPr>
          <a:xfrm>
            <a:off x="8364298" y="1787756"/>
            <a:ext cx="473779" cy="47773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67">
              <a:latin typeface="+mj-ea"/>
              <a:ea typeface="+mj-ea"/>
            </a:endParaRPr>
          </a:p>
        </p:txBody>
      </p:sp>
      <p:pic>
        <p:nvPicPr>
          <p:cNvPr id="1028" name="Picture 4" descr="k-means에 대한 이미지 검색결과">
            <a:extLst>
              <a:ext uri="{FF2B5EF4-FFF2-40B4-BE49-F238E27FC236}">
                <a16:creationId xmlns:a16="http://schemas.microsoft.com/office/drawing/2014/main" id="{D2A234C4-2A39-4A8C-8D10-AC845187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79" y="2834263"/>
            <a:ext cx="4742110" cy="370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23392" y="1797816"/>
            <a:ext cx="34588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기능 설명</a:t>
            </a:r>
          </a:p>
        </p:txBody>
      </p:sp>
      <p:sp>
        <p:nvSpPr>
          <p:cNvPr id="42" name="Oval 7"/>
          <p:cNvSpPr/>
          <p:nvPr/>
        </p:nvSpPr>
        <p:spPr>
          <a:xfrm>
            <a:off x="992872" y="1794672"/>
            <a:ext cx="450895" cy="4508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67">
              <a:latin typeface="+mj-ea"/>
              <a:ea typeface="+mj-ea"/>
            </a:endParaRPr>
          </a:p>
        </p:txBody>
      </p:sp>
      <p:sp>
        <p:nvSpPr>
          <p:cNvPr id="76" name="Rectangle: Rounded Corners 38">
            <a:extLst>
              <a:ext uri="{FF2B5EF4-FFF2-40B4-BE49-F238E27FC236}">
                <a16:creationId xmlns:a16="http://schemas.microsoft.com/office/drawing/2014/main" id="{3C1B60D3-FB8E-4C36-9AEE-44A682CAABB8}"/>
              </a:ext>
            </a:extLst>
          </p:cNvPr>
          <p:cNvSpPr/>
          <p:nvPr/>
        </p:nvSpPr>
        <p:spPr>
          <a:xfrm>
            <a:off x="233029" y="2801943"/>
            <a:ext cx="518143" cy="518143"/>
          </a:xfrm>
          <a:prstGeom prst="roundRect">
            <a:avLst/>
          </a:prstGeom>
          <a:solidFill>
            <a:srgbClr val="2B8FED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82" name="Group 44">
            <a:extLst>
              <a:ext uri="{FF2B5EF4-FFF2-40B4-BE49-F238E27FC236}">
                <a16:creationId xmlns:a16="http://schemas.microsoft.com/office/drawing/2014/main" id="{83FF67B3-A530-4E31-88C4-28E6E687DA28}"/>
              </a:ext>
            </a:extLst>
          </p:cNvPr>
          <p:cNvGrpSpPr/>
          <p:nvPr/>
        </p:nvGrpSpPr>
        <p:grpSpPr>
          <a:xfrm>
            <a:off x="983322" y="4795123"/>
            <a:ext cx="3497062" cy="1324594"/>
            <a:chOff x="1758834" y="1773770"/>
            <a:chExt cx="2741158" cy="129741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59D7D4-846E-4FB0-951B-667B85060AC7}"/>
                </a:ext>
              </a:extLst>
            </p:cNvPr>
            <p:cNvSpPr txBox="1"/>
            <p:nvPr/>
          </p:nvSpPr>
          <p:spPr>
            <a:xfrm>
              <a:off x="1758834" y="2135523"/>
              <a:ext cx="2741158" cy="935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기존의 </a:t>
              </a:r>
              <a:r>
                <a:rPr lang="en-US" altLang="ko-KR" sz="13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k-means</a:t>
              </a:r>
              <a:r>
                <a:rPr lang="ko-KR" altLang="en-US" sz="13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알고리즘을 활용</a:t>
              </a:r>
              <a:endParaRPr lang="en-US" altLang="ko-KR" sz="13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자체적으로  </a:t>
              </a:r>
              <a:r>
                <a:rPr lang="en-US" altLang="ko-KR" sz="13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optimal K</a:t>
              </a:r>
              <a:r>
                <a:rPr lang="ko-KR" altLang="en-US" sz="13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알고리즘 구현 </a:t>
              </a:r>
              <a:endParaRPr lang="en-US" altLang="ko-KR" sz="13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  <a:sym typeface="Wingdings" panose="05000000000000000000" pitchFamily="2" charset="2"/>
                </a:rPr>
                <a:t> </a:t>
              </a:r>
              <a:r>
                <a:rPr lang="ko-KR" altLang="en-US" sz="13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단기간 최적의 분류</a:t>
              </a:r>
              <a:endParaRPr lang="en-US" altLang="ko-KR" sz="13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31A1160-C193-4D36-B145-189ED2F3624B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61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buClrTx/>
                <a:buFontTx/>
                <a:buNone/>
              </a:pPr>
              <a:r>
                <a:rPr lang="ko-KR" altLang="en-US" sz="1800" b="1" kern="12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최적의 분류</a:t>
              </a:r>
            </a:p>
          </p:txBody>
        </p:sp>
      </p:grpSp>
      <p:grpSp>
        <p:nvGrpSpPr>
          <p:cNvPr id="85" name="Group 47">
            <a:extLst>
              <a:ext uri="{FF2B5EF4-FFF2-40B4-BE49-F238E27FC236}">
                <a16:creationId xmlns:a16="http://schemas.microsoft.com/office/drawing/2014/main" id="{B51661F4-F1E1-4A41-953C-8DDF1A5974D2}"/>
              </a:ext>
            </a:extLst>
          </p:cNvPr>
          <p:cNvGrpSpPr/>
          <p:nvPr/>
        </p:nvGrpSpPr>
        <p:grpSpPr>
          <a:xfrm>
            <a:off x="929844" y="2549465"/>
            <a:ext cx="4315628" cy="1672986"/>
            <a:chOff x="1751619" y="1773769"/>
            <a:chExt cx="2748373" cy="203665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22552A-D57B-424B-83F0-4FB3D8652790}"/>
                </a:ext>
              </a:extLst>
            </p:cNvPr>
            <p:cNvSpPr txBox="1"/>
            <p:nvPr/>
          </p:nvSpPr>
          <p:spPr>
            <a:xfrm>
              <a:off x="1751619" y="2283835"/>
              <a:ext cx="2214027" cy="1526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lnSpc>
                  <a:spcPct val="150000"/>
                </a:lnSpc>
                <a:buClrTx/>
              </a:pPr>
              <a:r>
                <a:rPr lang="ko-KR" altLang="en-US" sz="1300" kern="12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비슷한 소재의 기사들을 그룹화</a:t>
              </a:r>
              <a:endParaRPr lang="en-US" altLang="ko-KR" sz="1300" kern="12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endParaRPr>
            </a:p>
            <a:p>
              <a:pPr defTabSz="914286">
                <a:lnSpc>
                  <a:spcPct val="150000"/>
                </a:lnSpc>
                <a:buClrTx/>
              </a:pPr>
              <a:r>
                <a:rPr lang="ko-KR" altLang="en-US" sz="1300" kern="12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그룹의 대표 요약본 및 헤드라인 재생성</a:t>
              </a:r>
              <a:endParaRPr lang="en-US" altLang="ko-KR" sz="1300" kern="12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endParaRPr>
            </a:p>
            <a:p>
              <a:pPr defTabSz="914286">
                <a:lnSpc>
                  <a:spcPct val="150000"/>
                </a:lnSpc>
                <a:buClrTx/>
              </a:pPr>
              <a:r>
                <a:rPr lang="en-US" altLang="ko-KR" sz="1300" kern="1200" dirty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  <a:sym typeface="Wingdings" panose="05000000000000000000" pitchFamily="2" charset="2"/>
                </a:rPr>
                <a:t></a:t>
              </a:r>
              <a:r>
                <a:rPr lang="ko-KR" altLang="en-US" sz="1300" kern="1200" dirty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  <a:sym typeface="Wingdings" panose="05000000000000000000" pitchFamily="2" charset="2"/>
                </a:rPr>
                <a:t>그날의 </a:t>
              </a:r>
              <a:r>
                <a:rPr lang="ko-KR" altLang="en-US" sz="1300" b="1" kern="1200" dirty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  <a:sym typeface="Wingdings" panose="05000000000000000000" pitchFamily="2" charset="2"/>
                </a:rPr>
                <a:t>묶음 뉴스</a:t>
              </a:r>
              <a:r>
                <a:rPr lang="ko-KR" altLang="en-US" sz="1300" kern="1200" dirty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  <a:sym typeface="Wingdings" panose="05000000000000000000" pitchFamily="2" charset="2"/>
                </a:rPr>
                <a:t>를 보는 것</a:t>
              </a:r>
              <a:endParaRPr lang="en-US" altLang="ko-KR" sz="1300" kern="1200" dirty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  <a:sym typeface="Wingdings" panose="05000000000000000000" pitchFamily="2" charset="2"/>
              </a:endParaRPr>
            </a:p>
            <a:p>
              <a:pPr defTabSz="914286">
                <a:lnSpc>
                  <a:spcPct val="150000"/>
                </a:lnSpc>
                <a:buClrTx/>
              </a:pPr>
              <a:r>
                <a:rPr lang="en-US" altLang="ko-KR" sz="1300" kern="1200" dirty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  <a:sym typeface="Wingdings" panose="05000000000000000000" pitchFamily="2" charset="2"/>
                </a:rPr>
                <a:t>   (</a:t>
              </a:r>
              <a:r>
                <a:rPr lang="ko-KR" altLang="en-US" sz="1300" kern="1200" dirty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  <a:sym typeface="Wingdings" panose="05000000000000000000" pitchFamily="2" charset="2"/>
                </a:rPr>
                <a:t>모든 뉴스 함축</a:t>
              </a:r>
              <a:r>
                <a:rPr lang="en-US" altLang="ko-KR" sz="1300" kern="1200" dirty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  <a:sym typeface="Wingdings" panose="05000000000000000000" pitchFamily="2" charset="2"/>
                </a:rPr>
                <a:t>)</a:t>
              </a:r>
              <a:endParaRPr lang="ko-KR" altLang="en-US" sz="1300" kern="1200" dirty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DE9EB2A-0569-4B4A-B65E-DFD087F467B3}"/>
                </a:ext>
              </a:extLst>
            </p:cNvPr>
            <p:cNvSpPr txBox="1"/>
            <p:nvPr/>
          </p:nvSpPr>
          <p:spPr>
            <a:xfrm>
              <a:off x="1758834" y="1773769"/>
              <a:ext cx="2741158" cy="449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buClrTx/>
                <a:buFontTx/>
                <a:buNone/>
              </a:pPr>
              <a:r>
                <a:rPr lang="ko-KR" altLang="en-US" sz="1800" b="1" kern="12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주제별 뉴스 그룹화 </a:t>
              </a:r>
              <a:r>
                <a:rPr lang="en-US" altLang="ko-KR" sz="1800" b="1" kern="1200" dirty="0">
                  <a:solidFill>
                    <a:schemeClr val="tx1"/>
                  </a:solidFill>
                  <a:latin typeface="+mj-ea"/>
                  <a:ea typeface="+mj-ea"/>
                  <a:cs typeface="Arial" pitchFamily="34" charset="0"/>
                </a:rPr>
                <a:t>Clustering</a:t>
              </a:r>
              <a:endParaRPr lang="ko-KR" altLang="en-US" sz="1800" b="1" kern="120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47940" y="5200869"/>
            <a:ext cx="518143" cy="518143"/>
            <a:chOff x="242871" y="5243805"/>
            <a:chExt cx="518143" cy="518143"/>
          </a:xfrm>
        </p:grpSpPr>
        <p:sp>
          <p:nvSpPr>
            <p:cNvPr id="77" name="Rectangle: Rounded Corners 39">
              <a:extLst>
                <a:ext uri="{FF2B5EF4-FFF2-40B4-BE49-F238E27FC236}">
                  <a16:creationId xmlns:a16="http://schemas.microsoft.com/office/drawing/2014/main" id="{AF376853-48FF-4BCE-91C8-0799FCE77FB9}"/>
                </a:ext>
              </a:extLst>
            </p:cNvPr>
            <p:cNvSpPr/>
            <p:nvPr/>
          </p:nvSpPr>
          <p:spPr>
            <a:xfrm>
              <a:off x="242871" y="5243805"/>
              <a:ext cx="518143" cy="518143"/>
            </a:xfrm>
            <a:prstGeom prst="roundRect">
              <a:avLst/>
            </a:prstGeom>
            <a:solidFill>
              <a:srgbClr val="2B8FED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91" name="Donut 24">
              <a:extLst>
                <a:ext uri="{FF2B5EF4-FFF2-40B4-BE49-F238E27FC236}">
                  <a16:creationId xmlns:a16="http://schemas.microsoft.com/office/drawing/2014/main" id="{3222462B-AED8-471C-B790-189BA340BBE9}"/>
                </a:ext>
              </a:extLst>
            </p:cNvPr>
            <p:cNvSpPr/>
            <p:nvPr/>
          </p:nvSpPr>
          <p:spPr>
            <a:xfrm>
              <a:off x="340170" y="5329435"/>
              <a:ext cx="328964" cy="331642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3" name="그래픽 92" descr="신문식맞춤">
            <a:extLst>
              <a:ext uri="{FF2B5EF4-FFF2-40B4-BE49-F238E27FC236}">
                <a16:creationId xmlns:a16="http://schemas.microsoft.com/office/drawing/2014/main" id="{F2C04614-B5CE-4DEE-AD80-BFB3CB191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103" y="2851432"/>
            <a:ext cx="419163" cy="41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8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8B4C1B-6999-4CA9-8D49-1619C9C40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헤드라인 생성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93EE9D91-0A6E-48DA-9961-A4E3D398C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27" y="2553162"/>
            <a:ext cx="11993879" cy="2263139"/>
          </a:xfrm>
          <a:prstGeom prst="rightArrow">
            <a:avLst>
              <a:gd name="adj1" fmla="val 49204"/>
              <a:gd name="adj2" fmla="val 40895"/>
            </a:avLst>
          </a:prstGeom>
          <a:solidFill>
            <a:srgbClr val="2B8FE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07A988E-6CCB-4846-93C1-03CE0FD871A8}"/>
              </a:ext>
            </a:extLst>
          </p:cNvPr>
          <p:cNvGrpSpPr/>
          <p:nvPr/>
        </p:nvGrpSpPr>
        <p:grpSpPr>
          <a:xfrm>
            <a:off x="6031312" y="996306"/>
            <a:ext cx="4786786" cy="5535148"/>
            <a:chOff x="6156467" y="1082040"/>
            <a:chExt cx="3463634" cy="5535148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CABFFDA5-36FD-4B85-9BB9-FC966AFC52E7}"/>
                </a:ext>
              </a:extLst>
            </p:cNvPr>
            <p:cNvSpPr/>
            <p:nvPr/>
          </p:nvSpPr>
          <p:spPr>
            <a:xfrm>
              <a:off x="6156467" y="1184343"/>
              <a:ext cx="3463632" cy="5432845"/>
            </a:xfrm>
            <a:prstGeom prst="roundRect">
              <a:avLst>
                <a:gd name="adj" fmla="val 6084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id="{0F887F15-411A-4972-8EC7-4B6EC071DE22}"/>
                </a:ext>
              </a:extLst>
            </p:cNvPr>
            <p:cNvSpPr/>
            <p:nvPr/>
          </p:nvSpPr>
          <p:spPr>
            <a:xfrm>
              <a:off x="6156470" y="1082040"/>
              <a:ext cx="3463631" cy="545126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2B8FE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C4D13624-9FBA-4D6A-BA40-A6760F26C5CC}"/>
                </a:ext>
              </a:extLst>
            </p:cNvPr>
            <p:cNvSpPr/>
            <p:nvPr/>
          </p:nvSpPr>
          <p:spPr>
            <a:xfrm>
              <a:off x="6639444" y="6050559"/>
              <a:ext cx="2460697" cy="445740"/>
            </a:xfrm>
            <a:prstGeom prst="roundRect">
              <a:avLst>
                <a:gd name="adj" fmla="val 17769"/>
              </a:avLst>
            </a:prstGeom>
            <a:solidFill>
              <a:srgbClr val="2B8FE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+mn-cs"/>
                </a:rPr>
                <a:t>추상적</a:t>
              </a:r>
              <a:r>
                <a:rPr lang="ko-KR" altLang="en-US" sz="1800" b="1" kern="1200" dirty="0">
                  <a:solidFill>
                    <a:schemeClr val="bg1"/>
                  </a:solidFill>
                  <a:latin typeface="+mj-ea"/>
                  <a:ea typeface="+mj-ea"/>
                  <a:cs typeface="+mn-cs"/>
                </a:rPr>
                <a:t> </a:t>
              </a:r>
              <a:r>
                <a:rPr lang="ko-KR" altLang="en-US" sz="1800" b="1" kern="1200" dirty="0">
                  <a:solidFill>
                    <a:prstClr val="white"/>
                  </a:solidFill>
                  <a:latin typeface="+mj-ea"/>
                  <a:ea typeface="+mj-ea"/>
                  <a:cs typeface="+mn-cs"/>
                </a:rPr>
                <a:t>요약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8EB00BD-A6E7-4CAE-B10A-374BBB5B1040}"/>
                </a:ext>
              </a:extLst>
            </p:cNvPr>
            <p:cNvGrpSpPr/>
            <p:nvPr/>
          </p:nvGrpSpPr>
          <p:grpSpPr>
            <a:xfrm>
              <a:off x="6282400" y="1707794"/>
              <a:ext cx="3337699" cy="4379966"/>
              <a:chOff x="787961" y="3646109"/>
              <a:chExt cx="1585728" cy="3311196"/>
            </a:xfrm>
            <a:noFill/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E901A5-73A7-4BD9-A712-9DBB03BFA6CE}"/>
                  </a:ext>
                </a:extLst>
              </p:cNvPr>
              <p:cNvSpPr txBox="1"/>
              <p:nvPr/>
            </p:nvSpPr>
            <p:spPr>
              <a:xfrm>
                <a:off x="819822" y="3646109"/>
                <a:ext cx="1553867" cy="3024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914286">
                  <a:buClrTx/>
                  <a:buFontTx/>
                  <a:buNone/>
                </a:pPr>
                <a:r>
                  <a:rPr lang="en-US" altLang="ko-KR" sz="2000" b="1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Attention Mechanism</a:t>
                </a:r>
                <a:endParaRPr lang="ko-KR" alt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24FD0-2BB0-4236-93F5-F7BBA04F58E6}"/>
                  </a:ext>
                </a:extLst>
              </p:cNvPr>
              <p:cNvSpPr txBox="1"/>
              <p:nvPr/>
            </p:nvSpPr>
            <p:spPr>
              <a:xfrm>
                <a:off x="787961" y="6142943"/>
                <a:ext cx="1574478" cy="8143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914286">
                  <a:buClrTx/>
                  <a:buFontTx/>
                  <a:buNone/>
                </a:pPr>
                <a:r>
                  <a:rPr lang="ko-KR" altLang="en-US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기존의 </a:t>
                </a:r>
                <a:r>
                  <a:rPr lang="ko-KR" altLang="en-US" sz="1600" kern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추출적</a:t>
                </a:r>
                <a:r>
                  <a:rPr lang="ko-KR" altLang="en-US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 요약이 아닌 문장을 </a:t>
                </a:r>
                <a:r>
                  <a:rPr lang="ko-KR" altLang="en-US" sz="1600" kern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재생성하는</a:t>
                </a:r>
                <a:r>
                  <a:rPr lang="ko-KR" altLang="en-US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 추상적 요약이다</a:t>
                </a:r>
                <a:r>
                  <a:rPr lang="en-US" altLang="ko-KR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. </a:t>
                </a:r>
                <a:r>
                  <a:rPr lang="ko-KR" altLang="en-US" sz="1600" kern="1200" dirty="0">
                    <a:solidFill>
                      <a:srgbClr val="FF0000"/>
                    </a:solidFill>
                    <a:latin typeface="+mj-ea"/>
                    <a:ea typeface="+mj-ea"/>
                    <a:cs typeface="Arial" pitchFamily="34" charset="0"/>
                  </a:rPr>
                  <a:t>마치 사람이 요약한 것과 비슷</a:t>
                </a:r>
                <a:r>
                  <a:rPr lang="ko-KR" altLang="en-US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하며 기계학습을 마친 </a:t>
                </a:r>
                <a:r>
                  <a:rPr lang="en-US" altLang="ko-KR" sz="1600" kern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NewSum</a:t>
                </a:r>
                <a:r>
                  <a:rPr lang="ko-KR" altLang="en-US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이 직접 문장을 만든다</a:t>
                </a:r>
                <a:r>
                  <a:rPr lang="en-US" altLang="ko-KR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.</a:t>
                </a:r>
                <a:endParaRPr lang="ko-KR" altLang="en-US" sz="13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sp>
          <p:nvSpPr>
            <p:cNvPr id="16" name="직사각형 113">
              <a:extLst>
                <a:ext uri="{FF2B5EF4-FFF2-40B4-BE49-F238E27FC236}">
                  <a16:creationId xmlns:a16="http://schemas.microsoft.com/office/drawing/2014/main" id="{694AB78E-0691-4C48-8291-18CCEC84E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6587" y="1143489"/>
              <a:ext cx="282339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 err="1">
                  <a:solidFill>
                    <a:prstClr val="white"/>
                  </a:solidFill>
                  <a:latin typeface="+mj-ea"/>
                  <a:ea typeface="+mj-ea"/>
                  <a:cs typeface="Arial" charset="0"/>
                </a:rPr>
                <a:t>NewSum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Arial" charset="0"/>
                </a:rPr>
                <a:t> 방법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6F0306-251C-41A7-A360-2F42260B34D0}"/>
              </a:ext>
            </a:extLst>
          </p:cNvPr>
          <p:cNvGrpSpPr/>
          <p:nvPr/>
        </p:nvGrpSpPr>
        <p:grpSpPr>
          <a:xfrm>
            <a:off x="911375" y="996306"/>
            <a:ext cx="4806171" cy="5519152"/>
            <a:chOff x="2339293" y="1085441"/>
            <a:chExt cx="3475465" cy="5519152"/>
          </a:xfrm>
        </p:grpSpPr>
        <p:cxnSp>
          <p:nvCxnSpPr>
            <p:cNvPr id="4" name="Straight Connector 7">
              <a:extLst>
                <a:ext uri="{FF2B5EF4-FFF2-40B4-BE49-F238E27FC236}">
                  <a16:creationId xmlns:a16="http://schemas.microsoft.com/office/drawing/2014/main" id="{8CD266A6-B38D-4EEF-BB0C-4C39C2280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3165" y="5706110"/>
              <a:ext cx="0" cy="138831"/>
            </a:xfrm>
            <a:prstGeom prst="line">
              <a:avLst/>
            </a:prstGeom>
            <a:ln w="254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13">
              <a:extLst>
                <a:ext uri="{FF2B5EF4-FFF2-40B4-BE49-F238E27FC236}">
                  <a16:creationId xmlns:a16="http://schemas.microsoft.com/office/drawing/2014/main" id="{9DBFEAF7-C3E3-42F0-90FB-3432AA7DA833}"/>
                </a:ext>
              </a:extLst>
            </p:cNvPr>
            <p:cNvSpPr/>
            <p:nvPr/>
          </p:nvSpPr>
          <p:spPr>
            <a:xfrm>
              <a:off x="2339293" y="1171748"/>
              <a:ext cx="3463632" cy="5432845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1696716-E33E-42FC-9359-D83E28B240BE}"/>
                </a:ext>
              </a:extLst>
            </p:cNvPr>
            <p:cNvSpPr/>
            <p:nvPr/>
          </p:nvSpPr>
          <p:spPr>
            <a:xfrm>
              <a:off x="2339294" y="1085441"/>
              <a:ext cx="3463631" cy="589441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0" name="Rounded Rectangle 15">
              <a:extLst>
                <a:ext uri="{FF2B5EF4-FFF2-40B4-BE49-F238E27FC236}">
                  <a16:creationId xmlns:a16="http://schemas.microsoft.com/office/drawing/2014/main" id="{259ADFDC-4BF6-4E1A-8DC5-70D04444BC5C}"/>
                </a:ext>
              </a:extLst>
            </p:cNvPr>
            <p:cNvSpPr/>
            <p:nvPr/>
          </p:nvSpPr>
          <p:spPr>
            <a:xfrm>
              <a:off x="2757518" y="6050559"/>
              <a:ext cx="2477094" cy="465266"/>
            </a:xfrm>
            <a:prstGeom prst="roundRect">
              <a:avLst>
                <a:gd name="adj" fmla="val 17769"/>
              </a:avLst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1200" dirty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+mn-cs"/>
                </a:rPr>
                <a:t>추출적</a:t>
              </a:r>
              <a:r>
                <a:rPr lang="ko-KR" altLang="en-US" sz="1800" b="1" kern="1200" dirty="0">
                  <a:solidFill>
                    <a:prstClr val="white"/>
                  </a:solidFill>
                  <a:latin typeface="+mj-ea"/>
                  <a:ea typeface="+mj-ea"/>
                  <a:cs typeface="+mn-cs"/>
                </a:rPr>
                <a:t> 요약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4" name="직사각형 113">
              <a:extLst>
                <a:ext uri="{FF2B5EF4-FFF2-40B4-BE49-F238E27FC236}">
                  <a16:creationId xmlns:a16="http://schemas.microsoft.com/office/drawing/2014/main" id="{EFEA0F7E-03B0-4778-B462-811251DA0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955" y="1171101"/>
              <a:ext cx="242579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Arial" charset="0"/>
                </a:rPr>
                <a:t>기존 방법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1C8666-0584-4D6E-B786-83A180160753}"/>
                </a:ext>
              </a:extLst>
            </p:cNvPr>
            <p:cNvSpPr txBox="1"/>
            <p:nvPr/>
          </p:nvSpPr>
          <p:spPr>
            <a:xfrm>
              <a:off x="2519894" y="4994715"/>
              <a:ext cx="32948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buClrTx/>
                <a:buFontTx/>
                <a:buNone/>
              </a:pPr>
              <a:r>
                <a:rPr lang="ko-KR" altLang="en-US" sz="16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사람이 요약하는 것처럼 문장을 재생성하지 않고 기존의 글에서 키워드 단어 또는 중요 본문 내용을 알고리즘을 통하여 그대로 추출하여 사용한다</a:t>
              </a:r>
              <a:r>
                <a:rPr lang="en-US" altLang="ko-KR" sz="16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. </a:t>
              </a:r>
              <a:endParaRPr lang="ko-KR" altLang="en-US" sz="16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A6A169-0390-4285-9EA2-AE22E8D75435}"/>
                </a:ext>
              </a:extLst>
            </p:cNvPr>
            <p:cNvSpPr txBox="1"/>
            <p:nvPr/>
          </p:nvSpPr>
          <p:spPr>
            <a:xfrm>
              <a:off x="2578019" y="1733050"/>
              <a:ext cx="2971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86">
                <a:buClrTx/>
                <a:buFontTx/>
                <a:buNone/>
              </a:pPr>
              <a:r>
                <a:rPr lang="en-US" altLang="ko-KR" sz="2000" b="1" kern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Lexrank</a:t>
              </a:r>
              <a:r>
                <a:rPr lang="en-US" altLang="ko-KR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ko-KR" alt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또는 </a:t>
              </a:r>
              <a:r>
                <a:rPr lang="en-US" altLang="ko-KR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rPr>
                <a:t>TF-IDF</a:t>
              </a:r>
              <a:endParaRPr lang="ko-KR" altLang="en-US" sz="200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C7E75E7-8286-4239-A779-AA2D1B170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" t="25005" r="1733" b="51629"/>
          <a:stretch/>
        </p:blipFill>
        <p:spPr>
          <a:xfrm>
            <a:off x="6049303" y="2031794"/>
            <a:ext cx="4694897" cy="2727831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C338DA85-8AE5-4473-B828-20939F8EF907}"/>
              </a:ext>
            </a:extLst>
          </p:cNvPr>
          <p:cNvGrpSpPr/>
          <p:nvPr/>
        </p:nvGrpSpPr>
        <p:grpSpPr>
          <a:xfrm>
            <a:off x="954688" y="2110703"/>
            <a:ext cx="4703179" cy="2750238"/>
            <a:chOff x="930698" y="2070296"/>
            <a:chExt cx="4703179" cy="2750238"/>
          </a:xfrm>
          <a:noFill/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B3250D0-4C0B-4F56-9856-28064EDF8A93}"/>
                </a:ext>
              </a:extLst>
            </p:cNvPr>
            <p:cNvSpPr/>
            <p:nvPr/>
          </p:nvSpPr>
          <p:spPr>
            <a:xfrm>
              <a:off x="930698" y="2070296"/>
              <a:ext cx="4703179" cy="2750238"/>
            </a:xfrm>
            <a:prstGeom prst="roundRect">
              <a:avLst>
                <a:gd name="adj" fmla="val 7524"/>
              </a:avLst>
            </a:prstGeom>
            <a:solidFill>
              <a:schemeClr val="bg1"/>
            </a:solidFill>
            <a:ln>
              <a:solidFill>
                <a:srgbClr val="5658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10485F2-FE29-445D-9406-9CFC249798D0}"/>
                </a:ext>
              </a:extLst>
            </p:cNvPr>
            <p:cNvGrpSpPr/>
            <p:nvPr/>
          </p:nvGrpSpPr>
          <p:grpSpPr>
            <a:xfrm>
              <a:off x="979408" y="2193916"/>
              <a:ext cx="4555366" cy="2598610"/>
              <a:chOff x="979408" y="2193916"/>
              <a:chExt cx="4555366" cy="2598610"/>
            </a:xfrm>
            <a:grpFill/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E7D73156-35C2-418C-ADEB-C7BC14BA6E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107" t="17859" r="979" b="22870"/>
              <a:stretch/>
            </p:blipFill>
            <p:spPr>
              <a:xfrm>
                <a:off x="1240719" y="2733570"/>
                <a:ext cx="4294054" cy="660646"/>
              </a:xfrm>
              <a:prstGeom prst="rect">
                <a:avLst/>
              </a:prstGeom>
              <a:grpFill/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D2D0AB0-9009-4076-B64B-C0BDD8551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408" y="2193916"/>
                <a:ext cx="4555366" cy="451135"/>
              </a:xfrm>
              <a:prstGeom prst="rect">
                <a:avLst/>
              </a:prstGeom>
              <a:grpFill/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070DAA8-CFBD-401A-A2AE-14346119C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0589" y="4093909"/>
                <a:ext cx="4045041" cy="698617"/>
              </a:xfrm>
              <a:prstGeom prst="rect">
                <a:avLst/>
              </a:prstGeom>
              <a:grpFill/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D6294E6D-30E3-496A-8E96-F7251A776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8845" y="3546189"/>
                <a:ext cx="4136093" cy="502869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E3F59-D92C-4A9F-AAA8-1B6C6DC9A1D9}"/>
              </a:ext>
            </a:extLst>
          </p:cNvPr>
          <p:cNvSpPr/>
          <p:nvPr/>
        </p:nvSpPr>
        <p:spPr>
          <a:xfrm>
            <a:off x="6205353" y="2242032"/>
            <a:ext cx="4307030" cy="647471"/>
          </a:xfrm>
          <a:prstGeom prst="rect">
            <a:avLst/>
          </a:prstGeom>
          <a:solidFill>
            <a:srgbClr val="DBE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b="1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A00E23-2804-4EE6-A24F-BDB0FAE7B6E1}"/>
              </a:ext>
            </a:extLst>
          </p:cNvPr>
          <p:cNvSpPr/>
          <p:nvPr/>
        </p:nvSpPr>
        <p:spPr>
          <a:xfrm>
            <a:off x="6192083" y="2207889"/>
            <a:ext cx="4419319" cy="747118"/>
          </a:xfrm>
          <a:prstGeom prst="rect">
            <a:avLst/>
          </a:prstGeom>
          <a:solidFill>
            <a:srgbClr val="FFFF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solidFill>
                  <a:sysClr val="windowText" lastClr="000000"/>
                </a:solidFill>
                <a:latin typeface="+mj-ea"/>
                <a:ea typeface="+mj-ea"/>
              </a:rPr>
              <a:t>김 유지 최악은 </a:t>
            </a:r>
            <a:r>
              <a:rPr lang="ko-KR" altLang="en-US" sz="1800" b="1" dirty="0" err="1">
                <a:solidFill>
                  <a:sysClr val="windowText" lastClr="000000"/>
                </a:solidFill>
                <a:latin typeface="+mj-ea"/>
                <a:ea typeface="+mj-ea"/>
              </a:rPr>
              <a:t>투톱체</a:t>
            </a:r>
            <a:r>
              <a:rPr lang="ko-KR" altLang="en-US" sz="1800" b="1" dirty="0">
                <a:solidFill>
                  <a:sysClr val="windowText" lastClr="000000"/>
                </a:solidFill>
                <a:latin typeface="+mj-ea"/>
                <a:ea typeface="+mj-ea"/>
              </a:rPr>
              <a:t> 확충 </a:t>
            </a:r>
            <a:r>
              <a:rPr lang="en-US" altLang="ko-KR" sz="1800" b="1" dirty="0">
                <a:solidFill>
                  <a:sysClr val="windowText" lastClr="000000"/>
                </a:solidFill>
                <a:latin typeface="+mj-ea"/>
                <a:ea typeface="+mj-ea"/>
              </a:rPr>
              <a:t>199 </a:t>
            </a:r>
            <a:r>
              <a:rPr lang="ko-KR" altLang="en-US" sz="1800" b="1" dirty="0">
                <a:solidFill>
                  <a:sysClr val="windowText" lastClr="000000"/>
                </a:solidFill>
                <a:latin typeface="+mj-ea"/>
                <a:ea typeface="+mj-ea"/>
              </a:rPr>
              <a:t>글로벌 경기 건립 인수 전달 잡는다</a:t>
            </a:r>
          </a:p>
        </p:txBody>
      </p:sp>
    </p:spTree>
    <p:extLst>
      <p:ext uri="{BB962C8B-B14F-4D97-AF65-F5344CB8AC3E}">
        <p14:creationId xmlns:p14="http://schemas.microsoft.com/office/powerpoint/2010/main" val="282400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8B4C1B-6999-4CA9-8D49-1619C9C40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헤드라인 생성</a:t>
            </a:r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93EE9D91-0A6E-48DA-9961-A4E3D398C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27" y="2553162"/>
            <a:ext cx="11993879" cy="2263139"/>
          </a:xfrm>
          <a:prstGeom prst="rightArrow">
            <a:avLst>
              <a:gd name="adj1" fmla="val 49204"/>
              <a:gd name="adj2" fmla="val 40895"/>
            </a:avLst>
          </a:prstGeom>
          <a:solidFill>
            <a:srgbClr val="2B8FE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07A988E-6CCB-4846-93C1-03CE0FD871A8}"/>
              </a:ext>
            </a:extLst>
          </p:cNvPr>
          <p:cNvGrpSpPr/>
          <p:nvPr/>
        </p:nvGrpSpPr>
        <p:grpSpPr>
          <a:xfrm>
            <a:off x="362142" y="933965"/>
            <a:ext cx="4786786" cy="5535148"/>
            <a:chOff x="6156467" y="1082040"/>
            <a:chExt cx="3463634" cy="5535148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CABFFDA5-36FD-4B85-9BB9-FC966AFC52E7}"/>
                </a:ext>
              </a:extLst>
            </p:cNvPr>
            <p:cNvSpPr/>
            <p:nvPr/>
          </p:nvSpPr>
          <p:spPr>
            <a:xfrm>
              <a:off x="6156467" y="1184343"/>
              <a:ext cx="3463632" cy="5432845"/>
            </a:xfrm>
            <a:prstGeom prst="roundRect">
              <a:avLst>
                <a:gd name="adj" fmla="val 6084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id="{0F887F15-411A-4972-8EC7-4B6EC071DE22}"/>
                </a:ext>
              </a:extLst>
            </p:cNvPr>
            <p:cNvSpPr/>
            <p:nvPr/>
          </p:nvSpPr>
          <p:spPr>
            <a:xfrm>
              <a:off x="6156470" y="1082040"/>
              <a:ext cx="3463631" cy="545126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2B8FE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C4D13624-9FBA-4D6A-BA40-A6760F26C5CC}"/>
                </a:ext>
              </a:extLst>
            </p:cNvPr>
            <p:cNvSpPr/>
            <p:nvPr/>
          </p:nvSpPr>
          <p:spPr>
            <a:xfrm>
              <a:off x="6639444" y="6050559"/>
              <a:ext cx="2460697" cy="445740"/>
            </a:xfrm>
            <a:prstGeom prst="roundRect">
              <a:avLst>
                <a:gd name="adj" fmla="val 17769"/>
              </a:avLst>
            </a:prstGeom>
            <a:solidFill>
              <a:srgbClr val="2B8FED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+mn-cs"/>
                </a:rPr>
                <a:t>추상적</a:t>
              </a:r>
              <a:r>
                <a:rPr lang="ko-KR" altLang="en-US" sz="1800" b="1" kern="1200" dirty="0">
                  <a:solidFill>
                    <a:schemeClr val="bg1"/>
                  </a:solidFill>
                  <a:latin typeface="+mj-ea"/>
                  <a:ea typeface="+mj-ea"/>
                  <a:cs typeface="+mn-cs"/>
                </a:rPr>
                <a:t> </a:t>
              </a:r>
              <a:r>
                <a:rPr lang="ko-KR" altLang="en-US" sz="1800" b="1" kern="1200" dirty="0">
                  <a:solidFill>
                    <a:prstClr val="white"/>
                  </a:solidFill>
                  <a:latin typeface="+mj-ea"/>
                  <a:ea typeface="+mj-ea"/>
                  <a:cs typeface="+mn-cs"/>
                </a:rPr>
                <a:t>요약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38EB00BD-A6E7-4CAE-B10A-374BBB5B1040}"/>
                </a:ext>
              </a:extLst>
            </p:cNvPr>
            <p:cNvGrpSpPr/>
            <p:nvPr/>
          </p:nvGrpSpPr>
          <p:grpSpPr>
            <a:xfrm>
              <a:off x="6282400" y="1707794"/>
              <a:ext cx="3337699" cy="4379966"/>
              <a:chOff x="787961" y="3646109"/>
              <a:chExt cx="1585728" cy="3311196"/>
            </a:xfrm>
            <a:noFill/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E901A5-73A7-4BD9-A712-9DBB03BFA6CE}"/>
                  </a:ext>
                </a:extLst>
              </p:cNvPr>
              <p:cNvSpPr txBox="1"/>
              <p:nvPr/>
            </p:nvSpPr>
            <p:spPr>
              <a:xfrm>
                <a:off x="819822" y="3646109"/>
                <a:ext cx="1553867" cy="3024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914286">
                  <a:buClrTx/>
                  <a:buFontTx/>
                  <a:buNone/>
                </a:pPr>
                <a:r>
                  <a:rPr lang="en-US" altLang="ko-KR" sz="2000" b="1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Attention Mechanism</a:t>
                </a:r>
                <a:endParaRPr lang="ko-KR" altLang="en-US" sz="200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24FD0-2BB0-4236-93F5-F7BBA04F58E6}"/>
                  </a:ext>
                </a:extLst>
              </p:cNvPr>
              <p:cNvSpPr txBox="1"/>
              <p:nvPr/>
            </p:nvSpPr>
            <p:spPr>
              <a:xfrm>
                <a:off x="787961" y="6142943"/>
                <a:ext cx="1574478" cy="8143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914286">
                  <a:buClrTx/>
                  <a:buFontTx/>
                  <a:buNone/>
                </a:pPr>
                <a:r>
                  <a:rPr lang="ko-KR" altLang="en-US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기존의 </a:t>
                </a:r>
                <a:r>
                  <a:rPr lang="ko-KR" altLang="en-US" sz="1600" kern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추출적</a:t>
                </a:r>
                <a:r>
                  <a:rPr lang="ko-KR" altLang="en-US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 요약이 아닌 문장을 </a:t>
                </a:r>
                <a:r>
                  <a:rPr lang="ko-KR" altLang="en-US" sz="1600" kern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재생성하는</a:t>
                </a:r>
                <a:r>
                  <a:rPr lang="ko-KR" altLang="en-US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 추상적 요약이다</a:t>
                </a:r>
                <a:r>
                  <a:rPr lang="en-US" altLang="ko-KR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. </a:t>
                </a:r>
                <a:r>
                  <a:rPr lang="ko-KR" altLang="en-US" sz="1600" kern="1200" dirty="0">
                    <a:solidFill>
                      <a:srgbClr val="FF0000"/>
                    </a:solidFill>
                    <a:latin typeface="+mj-ea"/>
                    <a:ea typeface="+mj-ea"/>
                    <a:cs typeface="Arial" pitchFamily="34" charset="0"/>
                  </a:rPr>
                  <a:t>마치 사람이 요약한 것과 비슷</a:t>
                </a:r>
                <a:r>
                  <a:rPr lang="ko-KR" altLang="en-US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하며 기계학습을 마친 </a:t>
                </a:r>
                <a:r>
                  <a:rPr lang="en-US" altLang="ko-KR" sz="1600" kern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NewSum</a:t>
                </a:r>
                <a:r>
                  <a:rPr lang="ko-KR" altLang="en-US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이 직접 문장을 만든다</a:t>
                </a:r>
                <a:r>
                  <a:rPr lang="en-US" altLang="ko-KR" sz="1600" kern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  <a:cs typeface="Arial" pitchFamily="34" charset="0"/>
                  </a:rPr>
                  <a:t>.</a:t>
                </a:r>
                <a:endParaRPr lang="ko-KR" altLang="en-US" sz="13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sp>
          <p:nvSpPr>
            <p:cNvPr id="16" name="직사각형 113">
              <a:extLst>
                <a:ext uri="{FF2B5EF4-FFF2-40B4-BE49-F238E27FC236}">
                  <a16:creationId xmlns:a16="http://schemas.microsoft.com/office/drawing/2014/main" id="{694AB78E-0691-4C48-8291-18CCEC84E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6587" y="1143489"/>
              <a:ext cx="282339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 err="1">
                  <a:solidFill>
                    <a:prstClr val="white"/>
                  </a:solidFill>
                  <a:latin typeface="+mj-ea"/>
                  <a:ea typeface="+mj-ea"/>
                  <a:cs typeface="Arial" charset="0"/>
                </a:rPr>
                <a:t>NewSum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Arial" charset="0"/>
                </a:rPr>
                <a:t> 방법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endParaRPr>
            </a:p>
          </p:txBody>
        </p:sp>
      </p:grpSp>
      <p:cxnSp>
        <p:nvCxnSpPr>
          <p:cNvPr id="4" name="Straight Connector 7">
            <a:extLst>
              <a:ext uri="{FF2B5EF4-FFF2-40B4-BE49-F238E27FC236}">
                <a16:creationId xmlns:a16="http://schemas.microsoft.com/office/drawing/2014/main" id="{8CD266A6-B38D-4EEF-BB0C-4C39C22809F5}"/>
              </a:ext>
            </a:extLst>
          </p:cNvPr>
          <p:cNvCxnSpPr>
            <a:cxnSpLocks/>
          </p:cNvCxnSpPr>
          <p:nvPr/>
        </p:nvCxnSpPr>
        <p:spPr>
          <a:xfrm flipV="1">
            <a:off x="7712449" y="5449741"/>
            <a:ext cx="0" cy="138831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9DBFEAF7-C3E3-42F0-90FB-3432AA7DA833}"/>
              </a:ext>
            </a:extLst>
          </p:cNvPr>
          <p:cNvSpPr/>
          <p:nvPr/>
        </p:nvSpPr>
        <p:spPr>
          <a:xfrm>
            <a:off x="5854028" y="915379"/>
            <a:ext cx="5797090" cy="5432845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696716-E33E-42FC-9359-D83E28B240BE}"/>
              </a:ext>
            </a:extLst>
          </p:cNvPr>
          <p:cNvSpPr/>
          <p:nvPr/>
        </p:nvSpPr>
        <p:spPr>
          <a:xfrm>
            <a:off x="5854028" y="829072"/>
            <a:ext cx="5797089" cy="64014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4" name="직사각형 113">
            <a:extLst>
              <a:ext uri="{FF2B5EF4-FFF2-40B4-BE49-F238E27FC236}">
                <a16:creationId xmlns:a16="http://schemas.microsoft.com/office/drawing/2014/main" id="{EFEA0F7E-03B0-4778-B462-811251DA0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0939" y="935048"/>
            <a:ext cx="33545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+mj-ea"/>
                <a:ea typeface="+mj-ea"/>
              </a:rPr>
              <a:t>Attention mechanism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C7E75E7-8286-4239-A779-AA2D1B170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" t="25005" r="1733" b="51629"/>
          <a:stretch/>
        </p:blipFill>
        <p:spPr>
          <a:xfrm>
            <a:off x="408083" y="1978260"/>
            <a:ext cx="4694897" cy="272783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0E3F59-D92C-4A9F-AAA8-1B6C6DC9A1D9}"/>
              </a:ext>
            </a:extLst>
          </p:cNvPr>
          <p:cNvSpPr/>
          <p:nvPr/>
        </p:nvSpPr>
        <p:spPr>
          <a:xfrm>
            <a:off x="597027" y="2194624"/>
            <a:ext cx="4307030" cy="647471"/>
          </a:xfrm>
          <a:prstGeom prst="rect">
            <a:avLst/>
          </a:prstGeom>
          <a:solidFill>
            <a:srgbClr val="DBE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b="1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A00E23-2804-4EE6-A24F-BDB0FAE7B6E1}"/>
              </a:ext>
            </a:extLst>
          </p:cNvPr>
          <p:cNvSpPr/>
          <p:nvPr/>
        </p:nvSpPr>
        <p:spPr>
          <a:xfrm>
            <a:off x="540882" y="2165300"/>
            <a:ext cx="4419319" cy="747118"/>
          </a:xfrm>
          <a:prstGeom prst="rect">
            <a:avLst/>
          </a:prstGeom>
          <a:solidFill>
            <a:srgbClr val="FFFF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b="1" dirty="0">
                <a:solidFill>
                  <a:sysClr val="windowText" lastClr="000000"/>
                </a:solidFill>
                <a:latin typeface="+mj-ea"/>
                <a:ea typeface="+mj-ea"/>
              </a:rPr>
              <a:t>김 유지 최악은 </a:t>
            </a:r>
            <a:r>
              <a:rPr lang="ko-KR" altLang="en-US" sz="1800" b="1" dirty="0" err="1">
                <a:solidFill>
                  <a:sysClr val="windowText" lastClr="000000"/>
                </a:solidFill>
                <a:latin typeface="+mj-ea"/>
                <a:ea typeface="+mj-ea"/>
              </a:rPr>
              <a:t>투톱체</a:t>
            </a:r>
            <a:r>
              <a:rPr lang="ko-KR" altLang="en-US" sz="1800" b="1" dirty="0">
                <a:solidFill>
                  <a:sysClr val="windowText" lastClr="000000"/>
                </a:solidFill>
                <a:latin typeface="+mj-ea"/>
                <a:ea typeface="+mj-ea"/>
              </a:rPr>
              <a:t> 확충 </a:t>
            </a:r>
            <a:r>
              <a:rPr lang="en-US" altLang="ko-KR" sz="1800" b="1" dirty="0">
                <a:solidFill>
                  <a:sysClr val="windowText" lastClr="000000"/>
                </a:solidFill>
                <a:latin typeface="+mj-ea"/>
                <a:ea typeface="+mj-ea"/>
              </a:rPr>
              <a:t>199 </a:t>
            </a:r>
            <a:r>
              <a:rPr lang="ko-KR" altLang="en-US" sz="1800" b="1" dirty="0">
                <a:solidFill>
                  <a:sysClr val="windowText" lastClr="000000"/>
                </a:solidFill>
                <a:latin typeface="+mj-ea"/>
                <a:ea typeface="+mj-ea"/>
              </a:rPr>
              <a:t>글로벌 경기 건립 인수 전달 잡는다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8E2EFD-F231-45AB-ABE9-9AB64320C010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4960201" y="1777051"/>
            <a:ext cx="1135799" cy="761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ounded Rectangle 6">
            <a:extLst>
              <a:ext uri="{FF2B5EF4-FFF2-40B4-BE49-F238E27FC236}">
                <a16:creationId xmlns:a16="http://schemas.microsoft.com/office/drawing/2014/main" id="{9D8C58D3-2F10-4923-A881-2ADA263E267C}"/>
              </a:ext>
            </a:extLst>
          </p:cNvPr>
          <p:cNvSpPr/>
          <p:nvPr/>
        </p:nvSpPr>
        <p:spPr>
          <a:xfrm>
            <a:off x="6096000" y="1523305"/>
            <a:ext cx="4789806" cy="469478"/>
          </a:xfrm>
          <a:prstGeom prst="roundRect">
            <a:avLst>
              <a:gd name="adj" fmla="val 17769"/>
            </a:avLst>
          </a:prstGeom>
          <a:solidFill>
            <a:srgbClr val="2B8FED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rPr>
              <a:t>왜 </a:t>
            </a:r>
            <a:r>
              <a:rPr lang="en-US" altLang="ko-KR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rPr>
              <a:t>headline</a:t>
            </a:r>
            <a:r>
              <a:rPr lang="ko-KR" alt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rPr>
              <a:t>이 </a:t>
            </a:r>
            <a:r>
              <a:rPr lang="en-US" altLang="ko-KR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rPr>
              <a:t>3</a:t>
            </a:r>
            <a:r>
              <a:rPr lang="ko-KR" alt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rPr>
              <a:t>글자 단위이지</a:t>
            </a:r>
            <a:r>
              <a:rPr lang="en-US" altLang="ko-KR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rPr>
              <a:t>?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34FFBB-4B72-4D1D-AF4A-30E1147E367A}"/>
              </a:ext>
            </a:extLst>
          </p:cNvPr>
          <p:cNvSpPr txBox="1"/>
          <p:nvPr/>
        </p:nvSpPr>
        <p:spPr>
          <a:xfrm>
            <a:off x="5928527" y="2059912"/>
            <a:ext cx="4498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저희는 </a:t>
            </a:r>
            <a:r>
              <a:rPr lang="en-US" altLang="ko-KR" dirty="0">
                <a:latin typeface="+mn-ea"/>
                <a:ea typeface="+mn-ea"/>
              </a:rPr>
              <a:t>data</a:t>
            </a:r>
            <a:r>
              <a:rPr lang="ko-KR" altLang="en-US" dirty="0">
                <a:latin typeface="+mn-ea"/>
                <a:ea typeface="+mn-ea"/>
              </a:rPr>
              <a:t> 전처리에서 가장 많이 사용하는 형태소 분석기 대신 서울대학교 김현중 박사님께서 만드신 </a:t>
            </a:r>
            <a:r>
              <a:rPr lang="en-US" altLang="ko-KR" dirty="0" err="1">
                <a:latin typeface="+mn-ea"/>
                <a:ea typeface="+mn-ea"/>
              </a:rPr>
              <a:t>hangle.normalize</a:t>
            </a:r>
            <a:r>
              <a:rPr lang="ko-KR" altLang="en-US" dirty="0">
                <a:latin typeface="+mn-ea"/>
                <a:ea typeface="+mn-ea"/>
              </a:rPr>
              <a:t>함수를 이용하여 사용하였습니다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B86D478-5D3E-49D9-A23B-577BF6001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013" y="2851811"/>
            <a:ext cx="2727422" cy="895484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5127C30-C9B7-48B8-BE13-C3F9ABFF4389}"/>
              </a:ext>
            </a:extLst>
          </p:cNvPr>
          <p:cNvSpPr/>
          <p:nvPr/>
        </p:nvSpPr>
        <p:spPr>
          <a:xfrm>
            <a:off x="9966297" y="2931159"/>
            <a:ext cx="482320" cy="199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6E4ED6-CE98-4598-B0D8-63B0624B45F2}"/>
              </a:ext>
            </a:extLst>
          </p:cNvPr>
          <p:cNvSpPr txBox="1"/>
          <p:nvPr/>
        </p:nvSpPr>
        <p:spPr>
          <a:xfrm>
            <a:off x="9370225" y="3735248"/>
            <a:ext cx="219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학습 말뭉치에서 앞에서부터  </a:t>
            </a:r>
            <a:r>
              <a:rPr lang="en-US" altLang="ko-KR" sz="1200" dirty="0">
                <a:latin typeface="+mj-ea"/>
                <a:ea typeface="+mj-ea"/>
              </a:rPr>
              <a:t>3</a:t>
            </a:r>
            <a:r>
              <a:rPr lang="ko-KR" altLang="en-US" sz="1200" dirty="0">
                <a:latin typeface="+mj-ea"/>
                <a:ea typeface="+mj-ea"/>
              </a:rPr>
              <a:t>글자가 겹치는 단어들은 같은 인덱스 부여합니다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8EDF14D-95D8-49AB-8DB9-405026925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383" y="4653909"/>
            <a:ext cx="3736942" cy="403490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B0B15DF-765A-45C0-B2BD-313310CBDE87}"/>
              </a:ext>
            </a:extLst>
          </p:cNvPr>
          <p:cNvCxnSpPr>
            <a:cxnSpLocks/>
          </p:cNvCxnSpPr>
          <p:nvPr/>
        </p:nvCxnSpPr>
        <p:spPr>
          <a:xfrm>
            <a:off x="10174148" y="4361171"/>
            <a:ext cx="0" cy="2409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8879A9-0CF3-49B1-B6BF-EC380A64D94C}"/>
              </a:ext>
            </a:extLst>
          </p:cNvPr>
          <p:cNvSpPr/>
          <p:nvPr/>
        </p:nvSpPr>
        <p:spPr>
          <a:xfrm>
            <a:off x="10758089" y="4610324"/>
            <a:ext cx="691302" cy="226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2C5D09-ED10-4EC1-95CC-1DF150E9B345}"/>
              </a:ext>
            </a:extLst>
          </p:cNvPr>
          <p:cNvSpPr/>
          <p:nvPr/>
        </p:nvSpPr>
        <p:spPr>
          <a:xfrm>
            <a:off x="11438266" y="4592807"/>
            <a:ext cx="691302" cy="226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CF3750C-8DA7-4E56-8478-AF5275A40482}"/>
              </a:ext>
            </a:extLst>
          </p:cNvPr>
          <p:cNvSpPr/>
          <p:nvPr/>
        </p:nvSpPr>
        <p:spPr>
          <a:xfrm>
            <a:off x="8313312" y="4776246"/>
            <a:ext cx="1183402" cy="214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589CF95A-4277-4048-8D83-EF6D9EB1F274}"/>
              </a:ext>
            </a:extLst>
          </p:cNvPr>
          <p:cNvCxnSpPr>
            <a:cxnSpLocks/>
          </p:cNvCxnSpPr>
          <p:nvPr/>
        </p:nvCxnSpPr>
        <p:spPr>
          <a:xfrm rot="5400000" flipH="1">
            <a:off x="6303935" y="1206443"/>
            <a:ext cx="2479187" cy="5261239"/>
          </a:xfrm>
          <a:prstGeom prst="bentConnector4">
            <a:avLst>
              <a:gd name="adj1" fmla="val -37593"/>
              <a:gd name="adj2" fmla="val 88002"/>
            </a:avLst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0977DD9-0558-424D-924D-52EC776B92EC}"/>
              </a:ext>
            </a:extLst>
          </p:cNvPr>
          <p:cNvSpPr txBox="1"/>
          <p:nvPr/>
        </p:nvSpPr>
        <p:spPr>
          <a:xfrm>
            <a:off x="10174321" y="5287550"/>
            <a:ext cx="14899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+mj-ea"/>
                <a:ea typeface="+mj-ea"/>
              </a:rPr>
              <a:t>따라서 </a:t>
            </a:r>
            <a:r>
              <a:rPr lang="en-US" altLang="ko-KR" sz="1300" dirty="0">
                <a:latin typeface="+mj-ea"/>
                <a:ea typeface="+mj-ea"/>
              </a:rPr>
              <a:t>headline </a:t>
            </a:r>
            <a:r>
              <a:rPr lang="ko-KR" altLang="en-US" sz="1300" dirty="0">
                <a:latin typeface="+mj-ea"/>
                <a:ea typeface="+mj-ea"/>
              </a:rPr>
              <a:t>추출 시 </a:t>
            </a:r>
            <a:r>
              <a:rPr lang="en-US" altLang="ko-KR" sz="1300" dirty="0">
                <a:latin typeface="+mj-ea"/>
                <a:ea typeface="+mj-ea"/>
              </a:rPr>
              <a:t>3</a:t>
            </a:r>
            <a:r>
              <a:rPr lang="ko-KR" altLang="en-US" sz="1300" dirty="0">
                <a:latin typeface="+mj-ea"/>
                <a:ea typeface="+mj-ea"/>
              </a:rPr>
              <a:t>글자 단어로 나오게 됩니다</a:t>
            </a:r>
            <a:r>
              <a:rPr lang="en-US" altLang="ko-KR" sz="1300" dirty="0">
                <a:latin typeface="+mj-ea"/>
                <a:ea typeface="+mj-ea"/>
              </a:rPr>
              <a:t>.</a:t>
            </a:r>
            <a:endParaRPr lang="ko-KR" altLang="en-US" sz="1300" dirty="0">
              <a:latin typeface="+mj-ea"/>
              <a:ea typeface="+mj-ea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9740F91-3F86-4D66-8DAB-8824679A2463}"/>
              </a:ext>
            </a:extLst>
          </p:cNvPr>
          <p:cNvCxnSpPr>
            <a:cxnSpLocks/>
          </p:cNvCxnSpPr>
          <p:nvPr/>
        </p:nvCxnSpPr>
        <p:spPr>
          <a:xfrm>
            <a:off x="8224208" y="3251740"/>
            <a:ext cx="65678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9B94B99D-D8BA-45FF-945B-D1CD811D9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458" y="2727318"/>
            <a:ext cx="2266750" cy="3179896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BB92DFEE-FD30-4237-B84F-49B7DEACC526}"/>
              </a:ext>
            </a:extLst>
          </p:cNvPr>
          <p:cNvSpPr/>
          <p:nvPr/>
        </p:nvSpPr>
        <p:spPr>
          <a:xfrm>
            <a:off x="5981902" y="4298528"/>
            <a:ext cx="1428080" cy="240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C6A7FCE-09FF-4B80-ACB5-97D384CBDD38}"/>
              </a:ext>
            </a:extLst>
          </p:cNvPr>
          <p:cNvSpPr/>
          <p:nvPr/>
        </p:nvSpPr>
        <p:spPr>
          <a:xfrm>
            <a:off x="5981901" y="5657168"/>
            <a:ext cx="2086921" cy="233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액자 70">
            <a:extLst>
              <a:ext uri="{FF2B5EF4-FFF2-40B4-BE49-F238E27FC236}">
                <a16:creationId xmlns:a16="http://schemas.microsoft.com/office/drawing/2014/main" id="{E620EA5C-8CDF-457D-978C-4A2040DBB0B1}"/>
              </a:ext>
            </a:extLst>
          </p:cNvPr>
          <p:cNvSpPr/>
          <p:nvPr/>
        </p:nvSpPr>
        <p:spPr>
          <a:xfrm>
            <a:off x="8905014" y="2842095"/>
            <a:ext cx="2689960" cy="94878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52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>
            <a:extLst>
              <a:ext uri="{FF2B5EF4-FFF2-40B4-BE49-F238E27FC236}">
                <a16:creationId xmlns:a16="http://schemas.microsoft.com/office/drawing/2014/main" id="{93EE9D91-0A6E-48DA-9961-A4E3D398C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27" y="2553162"/>
            <a:ext cx="11993879" cy="2263139"/>
          </a:xfrm>
          <a:prstGeom prst="rightArrow">
            <a:avLst>
              <a:gd name="adj1" fmla="val 49204"/>
              <a:gd name="adj2" fmla="val 40895"/>
            </a:avLst>
          </a:prstGeom>
          <a:solidFill>
            <a:srgbClr val="2B8FED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9DBFEAF7-C3E3-42F0-90FB-3432AA7DA833}"/>
              </a:ext>
            </a:extLst>
          </p:cNvPr>
          <p:cNvSpPr/>
          <p:nvPr/>
        </p:nvSpPr>
        <p:spPr>
          <a:xfrm>
            <a:off x="298910" y="1070152"/>
            <a:ext cx="5338215" cy="5432845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845C29-CB77-4231-9FB2-02E3C51E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2" y="1626957"/>
            <a:ext cx="5010150" cy="226314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8B4C1B-6999-4CA9-8D49-1619C9C40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헤드라인 생성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696716-E33E-42FC-9359-D83E28B240BE}"/>
              </a:ext>
            </a:extLst>
          </p:cNvPr>
          <p:cNvSpPr/>
          <p:nvPr/>
        </p:nvSpPr>
        <p:spPr>
          <a:xfrm>
            <a:off x="298910" y="983845"/>
            <a:ext cx="5338215" cy="556804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4" name="직사각형 113">
            <a:extLst>
              <a:ext uri="{FF2B5EF4-FFF2-40B4-BE49-F238E27FC236}">
                <a16:creationId xmlns:a16="http://schemas.microsoft.com/office/drawing/2014/main" id="{EFEA0F7E-03B0-4778-B462-811251DA0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6" y="1062192"/>
            <a:ext cx="39717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+mj-ea"/>
                <a:ea typeface="+mj-ea"/>
              </a:rPr>
              <a:t>Attention mechanism training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3" name="Rounded Rectangle 13">
            <a:extLst>
              <a:ext uri="{FF2B5EF4-FFF2-40B4-BE49-F238E27FC236}">
                <a16:creationId xmlns:a16="http://schemas.microsoft.com/office/drawing/2014/main" id="{41102AC9-A316-48F5-B031-6CECF50AAE54}"/>
              </a:ext>
            </a:extLst>
          </p:cNvPr>
          <p:cNvSpPr/>
          <p:nvPr/>
        </p:nvSpPr>
        <p:spPr>
          <a:xfrm>
            <a:off x="5842569" y="983845"/>
            <a:ext cx="5338215" cy="5432845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5" name="Rounded Rectangle 8">
            <a:extLst>
              <a:ext uri="{FF2B5EF4-FFF2-40B4-BE49-F238E27FC236}">
                <a16:creationId xmlns:a16="http://schemas.microsoft.com/office/drawing/2014/main" id="{B0A46F27-8D2A-46D5-AAF0-09BD1D05E869}"/>
              </a:ext>
            </a:extLst>
          </p:cNvPr>
          <p:cNvSpPr/>
          <p:nvPr/>
        </p:nvSpPr>
        <p:spPr>
          <a:xfrm>
            <a:off x="5842570" y="925529"/>
            <a:ext cx="5338215" cy="556804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82239C-0A1A-4F0F-A210-15B0F43237B0}"/>
              </a:ext>
            </a:extLst>
          </p:cNvPr>
          <p:cNvSpPr txBox="1"/>
          <p:nvPr/>
        </p:nvSpPr>
        <p:spPr>
          <a:xfrm>
            <a:off x="658622" y="3860977"/>
            <a:ext cx="2021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본문을 </a:t>
            </a:r>
            <a:r>
              <a:rPr lang="en-US" altLang="ko-KR" dirty="0">
                <a:latin typeface="+mj-ea"/>
                <a:ea typeface="+mj-ea"/>
              </a:rPr>
              <a:t>encode</a:t>
            </a:r>
            <a:r>
              <a:rPr lang="ko-KR" altLang="en-US" dirty="0">
                <a:latin typeface="+mj-ea"/>
                <a:ea typeface="+mj-ea"/>
              </a:rPr>
              <a:t>를 통해 </a:t>
            </a:r>
            <a:r>
              <a:rPr lang="en-US" altLang="ko-KR" dirty="0">
                <a:latin typeface="+mj-ea"/>
                <a:ea typeface="+mj-ea"/>
              </a:rPr>
              <a:t>encoder RNN hidden state(context </a:t>
            </a:r>
            <a:r>
              <a:rPr lang="ko-KR" altLang="en-US" dirty="0">
                <a:latin typeface="+mj-ea"/>
                <a:ea typeface="+mj-ea"/>
              </a:rPr>
              <a:t>벡터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로 만든다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091AD7-5E4C-4F28-857A-82288FF4D449}"/>
              </a:ext>
            </a:extLst>
          </p:cNvPr>
          <p:cNvSpPr/>
          <p:nvPr/>
        </p:nvSpPr>
        <p:spPr>
          <a:xfrm>
            <a:off x="644787" y="3582320"/>
            <a:ext cx="172944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727E57-563F-4484-80D2-31A2E7EDD648}"/>
              </a:ext>
            </a:extLst>
          </p:cNvPr>
          <p:cNvSpPr/>
          <p:nvPr/>
        </p:nvSpPr>
        <p:spPr>
          <a:xfrm>
            <a:off x="3529269" y="1626956"/>
            <a:ext cx="1729445" cy="226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32A28F-3C5A-4B94-A2D9-5F52838D2DBC}"/>
              </a:ext>
            </a:extLst>
          </p:cNvPr>
          <p:cNvSpPr txBox="1"/>
          <p:nvPr/>
        </p:nvSpPr>
        <p:spPr>
          <a:xfrm>
            <a:off x="647067" y="3590280"/>
            <a:ext cx="1957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News </a:t>
            </a:r>
            <a:r>
              <a:rPr lang="ko-KR" altLang="en-US" b="1" dirty="0">
                <a:latin typeface="+mj-ea"/>
                <a:ea typeface="+mj-ea"/>
              </a:rPr>
              <a:t>본문</a:t>
            </a:r>
            <a:r>
              <a:rPr lang="en-US" altLang="ko-KR" b="1" dirty="0">
                <a:latin typeface="+mj-ea"/>
                <a:ea typeface="+mj-ea"/>
              </a:rPr>
              <a:t>(content)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2447E0-E4B3-49D3-B9E0-D0AAAA6D9D86}"/>
              </a:ext>
            </a:extLst>
          </p:cNvPr>
          <p:cNvSpPr txBox="1"/>
          <p:nvPr/>
        </p:nvSpPr>
        <p:spPr>
          <a:xfrm>
            <a:off x="3705160" y="1614615"/>
            <a:ext cx="1957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News </a:t>
            </a:r>
            <a:r>
              <a:rPr lang="ko-KR" altLang="en-US" b="1" dirty="0">
                <a:latin typeface="+mj-ea"/>
                <a:ea typeface="+mj-ea"/>
              </a:rPr>
              <a:t>제목</a:t>
            </a:r>
            <a:r>
              <a:rPr lang="en-US" altLang="ko-KR" b="1" dirty="0">
                <a:latin typeface="+mj-ea"/>
                <a:ea typeface="+mj-ea"/>
              </a:rPr>
              <a:t>(title)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848A54-C851-4446-ADB3-ABE2EB62325B}"/>
              </a:ext>
            </a:extLst>
          </p:cNvPr>
          <p:cNvSpPr txBox="1"/>
          <p:nvPr/>
        </p:nvSpPr>
        <p:spPr>
          <a:xfrm>
            <a:off x="3464373" y="3336230"/>
            <a:ext cx="20213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en-US" altLang="ko-KR" dirty="0">
                <a:latin typeface="+mj-ea"/>
                <a:ea typeface="+mj-ea"/>
              </a:rPr>
              <a:t>context </a:t>
            </a:r>
            <a:r>
              <a:rPr lang="ko-KR" altLang="en-US" dirty="0">
                <a:latin typeface="+mj-ea"/>
                <a:ea typeface="+mj-ea"/>
              </a:rPr>
              <a:t>벡터 입력으로 </a:t>
            </a:r>
            <a:r>
              <a:rPr lang="en-US" altLang="ko-KR" dirty="0">
                <a:latin typeface="+mj-ea"/>
                <a:ea typeface="+mj-ea"/>
              </a:rPr>
              <a:t>title</a:t>
            </a:r>
            <a:r>
              <a:rPr lang="ko-KR" altLang="en-US" dirty="0">
                <a:latin typeface="+mj-ea"/>
                <a:ea typeface="+mj-ea"/>
              </a:rPr>
              <a:t>을 예측하는 </a:t>
            </a:r>
            <a:r>
              <a:rPr lang="en-US" altLang="ko-KR" dirty="0">
                <a:latin typeface="+mj-ea"/>
                <a:ea typeface="+mj-ea"/>
              </a:rPr>
              <a:t>decoder</a:t>
            </a:r>
            <a:r>
              <a:rPr lang="ko-KR" altLang="en-US" dirty="0">
                <a:latin typeface="+mj-ea"/>
                <a:ea typeface="+mj-ea"/>
              </a:rPr>
              <a:t>로 구성된다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C212E2-7EB2-4A1D-A73B-88C0E85A4CB9}"/>
              </a:ext>
            </a:extLst>
          </p:cNvPr>
          <p:cNvSpPr txBox="1"/>
          <p:nvPr/>
        </p:nvSpPr>
        <p:spPr>
          <a:xfrm>
            <a:off x="658622" y="5043109"/>
            <a:ext cx="4753310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+mj-ea"/>
                <a:ea typeface="+mj-ea"/>
              </a:rPr>
              <a:t>위 </a:t>
            </a:r>
            <a:r>
              <a:rPr lang="en-US" altLang="ko-KR" sz="1700" dirty="0">
                <a:latin typeface="+mj-ea"/>
                <a:ea typeface="+mj-ea"/>
              </a:rPr>
              <a:t>seq2seq</a:t>
            </a:r>
            <a:r>
              <a:rPr lang="ko-KR" altLang="en-US" sz="1700" dirty="0">
                <a:latin typeface="+mj-ea"/>
                <a:ea typeface="+mj-ea"/>
              </a:rPr>
              <a:t>의 </a:t>
            </a:r>
            <a:r>
              <a:rPr lang="ko-KR" altLang="en-US" sz="1700" dirty="0">
                <a:solidFill>
                  <a:srgbClr val="FF0000"/>
                </a:solidFill>
                <a:latin typeface="+mj-ea"/>
                <a:ea typeface="+mj-ea"/>
              </a:rPr>
              <a:t>문제점</a:t>
            </a:r>
            <a:r>
              <a:rPr lang="ko-KR" altLang="en-US" sz="1700" dirty="0">
                <a:latin typeface="+mj-ea"/>
                <a:ea typeface="+mj-ea"/>
              </a:rPr>
              <a:t>은 하나의 고정된 크기의 </a:t>
            </a:r>
            <a:r>
              <a:rPr lang="en-US" altLang="ko-KR" sz="1700" dirty="0">
                <a:latin typeface="+mj-ea"/>
                <a:ea typeface="+mj-ea"/>
              </a:rPr>
              <a:t>context</a:t>
            </a:r>
            <a:r>
              <a:rPr lang="ko-KR" altLang="en-US" sz="1700" dirty="0">
                <a:latin typeface="+mj-ea"/>
                <a:ea typeface="+mj-ea"/>
              </a:rPr>
              <a:t>벡터에 모든 정보를 압축하려고 하니까 </a:t>
            </a:r>
            <a:r>
              <a:rPr lang="ko-KR" altLang="en-US" sz="1700" dirty="0">
                <a:solidFill>
                  <a:srgbClr val="FF0000"/>
                </a:solidFill>
                <a:latin typeface="+mj-ea"/>
                <a:ea typeface="+mj-ea"/>
              </a:rPr>
              <a:t>정보 손실이 </a:t>
            </a:r>
            <a:r>
              <a:rPr lang="ko-KR" altLang="en-US" sz="1700" dirty="0">
                <a:latin typeface="+mj-ea"/>
                <a:ea typeface="+mj-ea"/>
              </a:rPr>
              <a:t>발생</a:t>
            </a:r>
            <a:r>
              <a:rPr lang="en-US" altLang="ko-KR" sz="1700" dirty="0">
                <a:latin typeface="+mj-ea"/>
                <a:ea typeface="+mj-ea"/>
              </a:rPr>
              <a:t>! </a:t>
            </a:r>
            <a:r>
              <a:rPr lang="ko-KR" altLang="en-US" sz="1700" dirty="0">
                <a:latin typeface="+mj-ea"/>
                <a:ea typeface="+mj-ea"/>
              </a:rPr>
              <a:t>이를 보완하기 위해 </a:t>
            </a:r>
            <a:r>
              <a:rPr lang="en-US" altLang="ko-KR" sz="1700" dirty="0">
                <a:latin typeface="+mj-ea"/>
                <a:ea typeface="+mj-ea"/>
              </a:rPr>
              <a:t>attention mechanism </a:t>
            </a:r>
            <a:r>
              <a:rPr lang="ko-KR" altLang="en-US" sz="1700" dirty="0">
                <a:latin typeface="+mj-ea"/>
                <a:ea typeface="+mj-ea"/>
              </a:rPr>
              <a:t>이용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75647D4-96ED-405B-A0B4-F043B2206EE3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5411932" y="1996358"/>
            <a:ext cx="744534" cy="36161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772D6FC-DB14-417F-AD37-26DB2CC0A285}"/>
              </a:ext>
            </a:extLst>
          </p:cNvPr>
          <p:cNvSpPr txBox="1"/>
          <p:nvPr/>
        </p:nvSpPr>
        <p:spPr>
          <a:xfrm>
            <a:off x="6156466" y="1520673"/>
            <a:ext cx="4753310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rgbClr val="FF0000"/>
                </a:solidFill>
                <a:latin typeface="+mj-ea"/>
                <a:ea typeface="+mj-ea"/>
              </a:rPr>
              <a:t>Attention mechanism</a:t>
            </a:r>
            <a:r>
              <a:rPr lang="ko-KR" altLang="en-US" sz="1700" dirty="0">
                <a:latin typeface="+mj-ea"/>
                <a:ea typeface="+mj-ea"/>
              </a:rPr>
              <a:t>을 이용하면 </a:t>
            </a:r>
            <a:r>
              <a:rPr lang="en-US" altLang="ko-KR" sz="1700" dirty="0">
                <a:latin typeface="+mj-ea"/>
                <a:ea typeface="+mj-ea"/>
              </a:rPr>
              <a:t>encoder</a:t>
            </a:r>
            <a:r>
              <a:rPr lang="ko-KR" altLang="en-US" sz="1700" dirty="0">
                <a:latin typeface="+mj-ea"/>
                <a:ea typeface="+mj-ea"/>
              </a:rPr>
              <a:t>가 고정된 길이의 문장 </a:t>
            </a:r>
            <a:r>
              <a:rPr lang="en-US" altLang="ko-KR" sz="1700" dirty="0">
                <a:latin typeface="+mj-ea"/>
                <a:ea typeface="+mj-ea"/>
              </a:rPr>
              <a:t>embedding </a:t>
            </a:r>
            <a:r>
              <a:rPr lang="ko-KR" altLang="en-US" sz="1700" dirty="0">
                <a:latin typeface="+mj-ea"/>
                <a:ea typeface="+mj-ea"/>
              </a:rPr>
              <a:t>할 필요가 없으며 소스 문장의 벡터의 </a:t>
            </a:r>
            <a:r>
              <a:rPr lang="en-US" altLang="ko-KR" sz="1700" dirty="0">
                <a:latin typeface="+mj-ea"/>
                <a:ea typeface="+mj-ea"/>
              </a:rPr>
              <a:t>sequence</a:t>
            </a:r>
            <a:r>
              <a:rPr lang="ko-KR" altLang="en-US" sz="1700" dirty="0">
                <a:latin typeface="+mj-ea"/>
                <a:ea typeface="+mj-ea"/>
              </a:rPr>
              <a:t>를 이용하여 </a:t>
            </a:r>
            <a:r>
              <a:rPr lang="en-US" altLang="ko-KR" sz="1700" dirty="0">
                <a:latin typeface="+mj-ea"/>
                <a:ea typeface="+mj-ea"/>
              </a:rPr>
              <a:t>decode</a:t>
            </a:r>
            <a:r>
              <a:rPr lang="ko-KR" altLang="en-US" sz="1700" dirty="0">
                <a:latin typeface="+mj-ea"/>
                <a:ea typeface="+mj-ea"/>
              </a:rPr>
              <a:t>가 </a:t>
            </a:r>
            <a:r>
              <a:rPr lang="en-US" altLang="ko-KR" sz="1700" dirty="0">
                <a:latin typeface="+mj-ea"/>
                <a:ea typeface="+mj-ea"/>
              </a:rPr>
              <a:t>decoding </a:t>
            </a:r>
            <a:r>
              <a:rPr lang="ko-KR" altLang="en-US" sz="1700" dirty="0">
                <a:latin typeface="+mj-ea"/>
                <a:ea typeface="+mj-ea"/>
              </a:rPr>
              <a:t>가능함</a:t>
            </a:r>
            <a:r>
              <a:rPr lang="en-US" altLang="ko-KR" sz="1700" dirty="0">
                <a:latin typeface="+mj-ea"/>
                <a:ea typeface="+mj-ea"/>
              </a:rPr>
              <a:t>!</a:t>
            </a:r>
            <a:endParaRPr lang="ko-KR" altLang="en-US" sz="1700" dirty="0">
              <a:latin typeface="+mj-ea"/>
              <a:ea typeface="+mj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FD5A8E6-AAFE-4E76-B71C-8A8C065C6D2A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8511676" y="2659446"/>
            <a:ext cx="21445" cy="443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C43EC5D7-88B9-4D49-8BBC-699993484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172" y="3038206"/>
            <a:ext cx="4383707" cy="204378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3E55A02-6650-4C85-B944-CDF887CFC7E4}"/>
              </a:ext>
            </a:extLst>
          </p:cNvPr>
          <p:cNvSpPr txBox="1"/>
          <p:nvPr/>
        </p:nvSpPr>
        <p:spPr>
          <a:xfrm>
            <a:off x="6219941" y="2858950"/>
            <a:ext cx="2576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Bahdanau’s</a:t>
            </a:r>
            <a:r>
              <a:rPr lang="en-US" altLang="ko-KR" sz="1600" b="1" dirty="0"/>
              <a:t> model </a:t>
            </a:r>
            <a:r>
              <a:rPr lang="ko-KR" altLang="en-US" sz="1600" b="1" dirty="0">
                <a:latin typeface="+mj-ea"/>
                <a:ea typeface="+mj-ea"/>
              </a:rPr>
              <a:t>이용</a:t>
            </a:r>
            <a:endParaRPr lang="ko-KR" altLang="en-US" sz="1600" b="1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8FBAEC3A-0BD0-4C69-8513-19C3514E5108}"/>
              </a:ext>
            </a:extLst>
          </p:cNvPr>
          <p:cNvCxnSpPr>
            <a:cxnSpLocks/>
            <a:stCxn id="46" idx="1"/>
            <a:endCxn id="62" idx="1"/>
          </p:cNvCxnSpPr>
          <p:nvPr/>
        </p:nvCxnSpPr>
        <p:spPr>
          <a:xfrm rot="10800000">
            <a:off x="6219942" y="3028228"/>
            <a:ext cx="287231" cy="1031873"/>
          </a:xfrm>
          <a:prstGeom prst="bentConnector3">
            <a:avLst>
              <a:gd name="adj1" fmla="val 179588"/>
            </a:avLst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5" name="그림 74">
            <a:extLst>
              <a:ext uri="{FF2B5EF4-FFF2-40B4-BE49-F238E27FC236}">
                <a16:creationId xmlns:a16="http://schemas.microsoft.com/office/drawing/2014/main" id="{5180B3E8-0F07-44F5-A887-AF3CDC86B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877" y="5233536"/>
            <a:ext cx="4103056" cy="16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C83707-8972-4356-835D-64D2666067BA}"/>
              </a:ext>
            </a:extLst>
          </p:cNvPr>
          <p:cNvSpPr/>
          <p:nvPr/>
        </p:nvSpPr>
        <p:spPr>
          <a:xfrm>
            <a:off x="271702" y="1582415"/>
            <a:ext cx="5240505" cy="4706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개인화 맞춤 추천 기능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713862" y="1768505"/>
            <a:ext cx="6609498" cy="4367890"/>
            <a:chOff x="5944491" y="1939823"/>
            <a:chExt cx="6609498" cy="4367890"/>
          </a:xfrm>
        </p:grpSpPr>
        <p:grpSp>
          <p:nvGrpSpPr>
            <p:cNvPr id="43" name="Group 14">
              <a:extLst>
                <a:ext uri="{FF2B5EF4-FFF2-40B4-BE49-F238E27FC236}">
                  <a16:creationId xmlns:a16="http://schemas.microsoft.com/office/drawing/2014/main" id="{E3BFFD28-F7AC-45E5-A18B-80178BC90055}"/>
                </a:ext>
              </a:extLst>
            </p:cNvPr>
            <p:cNvGrpSpPr/>
            <p:nvPr/>
          </p:nvGrpSpPr>
          <p:grpSpPr>
            <a:xfrm flipH="1">
              <a:off x="5944491" y="1944572"/>
              <a:ext cx="3048478" cy="475870"/>
              <a:chOff x="2153502" y="2017026"/>
              <a:chExt cx="2286358" cy="376921"/>
            </a:xfrm>
          </p:grpSpPr>
          <p:sp>
            <p:nvSpPr>
              <p:cNvPr id="51" name="Rectangle 9">
                <a:extLst>
                  <a:ext uri="{FF2B5EF4-FFF2-40B4-BE49-F238E27FC236}">
                    <a16:creationId xmlns:a16="http://schemas.microsoft.com/office/drawing/2014/main" id="{A2F178FF-64AC-484B-9B35-7C72AF1EF2C6}"/>
                  </a:ext>
                </a:extLst>
              </p:cNvPr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292963 h 1207363"/>
                  <a:gd name="connsiteX1" fmla="*/ 914400 w 914400"/>
                  <a:gd name="connsiteY1" fmla="*/ 0 h 1207363"/>
                  <a:gd name="connsiteX2" fmla="*/ 914400 w 914400"/>
                  <a:gd name="connsiteY2" fmla="*/ 1207363 h 1207363"/>
                  <a:gd name="connsiteX3" fmla="*/ 0 w 914400"/>
                  <a:gd name="connsiteY3" fmla="*/ 1207363 h 1207363"/>
                  <a:gd name="connsiteX4" fmla="*/ 0 w 914400"/>
                  <a:gd name="connsiteY4" fmla="*/ 292963 h 1207363"/>
                  <a:gd name="connsiteX0" fmla="*/ 612559 w 914400"/>
                  <a:gd name="connsiteY0" fmla="*/ 8877 h 1207363"/>
                  <a:gd name="connsiteX1" fmla="*/ 914400 w 914400"/>
                  <a:gd name="connsiteY1" fmla="*/ 0 h 1207363"/>
                  <a:gd name="connsiteX2" fmla="*/ 914400 w 914400"/>
                  <a:gd name="connsiteY2" fmla="*/ 1207363 h 1207363"/>
                  <a:gd name="connsiteX3" fmla="*/ 0 w 914400"/>
                  <a:gd name="connsiteY3" fmla="*/ 1207363 h 1207363"/>
                  <a:gd name="connsiteX4" fmla="*/ 612559 w 914400"/>
                  <a:gd name="connsiteY4" fmla="*/ 8877 h 1207363"/>
                  <a:gd name="connsiteX0" fmla="*/ 0 w 301841"/>
                  <a:gd name="connsiteY0" fmla="*/ 8877 h 1207363"/>
                  <a:gd name="connsiteX1" fmla="*/ 301841 w 301841"/>
                  <a:gd name="connsiteY1" fmla="*/ 0 h 1207363"/>
                  <a:gd name="connsiteX2" fmla="*/ 301841 w 301841"/>
                  <a:gd name="connsiteY2" fmla="*/ 1207363 h 1207363"/>
                  <a:gd name="connsiteX3" fmla="*/ 186432 w 301841"/>
                  <a:gd name="connsiteY3" fmla="*/ 408372 h 1207363"/>
                  <a:gd name="connsiteX4" fmla="*/ 0 w 301841"/>
                  <a:gd name="connsiteY4" fmla="*/ 8877 h 1207363"/>
                  <a:gd name="connsiteX0" fmla="*/ 0 w 133166"/>
                  <a:gd name="connsiteY0" fmla="*/ 0 h 1207364"/>
                  <a:gd name="connsiteX1" fmla="*/ 133166 w 133166"/>
                  <a:gd name="connsiteY1" fmla="*/ 1 h 1207364"/>
                  <a:gd name="connsiteX2" fmla="*/ 133166 w 133166"/>
                  <a:gd name="connsiteY2" fmla="*/ 1207364 h 1207364"/>
                  <a:gd name="connsiteX3" fmla="*/ 17757 w 133166"/>
                  <a:gd name="connsiteY3" fmla="*/ 408373 h 1207364"/>
                  <a:gd name="connsiteX4" fmla="*/ 0 w 133166"/>
                  <a:gd name="connsiteY4" fmla="*/ 0 h 1207364"/>
                  <a:gd name="connsiteX0" fmla="*/ 0 w 142044"/>
                  <a:gd name="connsiteY0" fmla="*/ 0 h 408373"/>
                  <a:gd name="connsiteX1" fmla="*/ 133166 w 142044"/>
                  <a:gd name="connsiteY1" fmla="*/ 1 h 408373"/>
                  <a:gd name="connsiteX2" fmla="*/ 142044 w 142044"/>
                  <a:gd name="connsiteY2" fmla="*/ 301842 h 408373"/>
                  <a:gd name="connsiteX3" fmla="*/ 17757 w 142044"/>
                  <a:gd name="connsiteY3" fmla="*/ 408373 h 408373"/>
                  <a:gd name="connsiteX4" fmla="*/ 0 w 142044"/>
                  <a:gd name="connsiteY4" fmla="*/ 0 h 408373"/>
                  <a:gd name="connsiteX0" fmla="*/ 0 w 133166"/>
                  <a:gd name="connsiteY0" fmla="*/ 0 h 408373"/>
                  <a:gd name="connsiteX1" fmla="*/ 133166 w 133166"/>
                  <a:gd name="connsiteY1" fmla="*/ 1 h 408373"/>
                  <a:gd name="connsiteX2" fmla="*/ 118293 w 133166"/>
                  <a:gd name="connsiteY2" fmla="*/ 313717 h 408373"/>
                  <a:gd name="connsiteX3" fmla="*/ 17757 w 133166"/>
                  <a:gd name="connsiteY3" fmla="*/ 408373 h 408373"/>
                  <a:gd name="connsiteX4" fmla="*/ 0 w 133166"/>
                  <a:gd name="connsiteY4" fmla="*/ 0 h 408373"/>
                  <a:gd name="connsiteX0" fmla="*/ 0 w 118293"/>
                  <a:gd name="connsiteY0" fmla="*/ 5937 h 414310"/>
                  <a:gd name="connsiteX1" fmla="*/ 115353 w 118293"/>
                  <a:gd name="connsiteY1" fmla="*/ 0 h 414310"/>
                  <a:gd name="connsiteX2" fmla="*/ 118293 w 118293"/>
                  <a:gd name="connsiteY2" fmla="*/ 319654 h 414310"/>
                  <a:gd name="connsiteX3" fmla="*/ 17757 w 118293"/>
                  <a:gd name="connsiteY3" fmla="*/ 414310 h 414310"/>
                  <a:gd name="connsiteX4" fmla="*/ 0 w 118293"/>
                  <a:gd name="connsiteY4" fmla="*/ 5937 h 414310"/>
                  <a:gd name="connsiteX0" fmla="*/ 0 w 118293"/>
                  <a:gd name="connsiteY0" fmla="*/ 5937 h 366809"/>
                  <a:gd name="connsiteX1" fmla="*/ 115353 w 118293"/>
                  <a:gd name="connsiteY1" fmla="*/ 0 h 366809"/>
                  <a:gd name="connsiteX2" fmla="*/ 118293 w 118293"/>
                  <a:gd name="connsiteY2" fmla="*/ 319654 h 366809"/>
                  <a:gd name="connsiteX3" fmla="*/ 5882 w 118293"/>
                  <a:gd name="connsiteY3" fmla="*/ 366809 h 366809"/>
                  <a:gd name="connsiteX4" fmla="*/ 0 w 118293"/>
                  <a:gd name="connsiteY4" fmla="*/ 5937 h 366809"/>
                  <a:gd name="connsiteX0" fmla="*/ 0 w 115353"/>
                  <a:gd name="connsiteY0" fmla="*/ 5937 h 366809"/>
                  <a:gd name="connsiteX1" fmla="*/ 115353 w 115353"/>
                  <a:gd name="connsiteY1" fmla="*/ 0 h 366809"/>
                  <a:gd name="connsiteX2" fmla="*/ 112356 w 115353"/>
                  <a:gd name="connsiteY2" fmla="*/ 278091 h 366809"/>
                  <a:gd name="connsiteX3" fmla="*/ 5882 w 115353"/>
                  <a:gd name="connsiteY3" fmla="*/ 366809 h 366809"/>
                  <a:gd name="connsiteX4" fmla="*/ 0 w 115353"/>
                  <a:gd name="connsiteY4" fmla="*/ 5937 h 366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latin typeface="+mj-ea"/>
                  <a:ea typeface="+mj-ea"/>
                </a:endParaRPr>
              </a:p>
            </p:txBody>
          </p:sp>
          <p:sp>
            <p:nvSpPr>
              <p:cNvPr id="52" name="Rectangle 6">
                <a:extLst>
                  <a:ext uri="{FF2B5EF4-FFF2-40B4-BE49-F238E27FC236}">
                    <a16:creationId xmlns:a16="http://schemas.microsoft.com/office/drawing/2014/main" id="{CDBA9DB5-7BA5-41CD-8BFA-D077A0C8D3B3}"/>
                  </a:ext>
                </a:extLst>
              </p:cNvPr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latin typeface="+mj-ea"/>
                  <a:ea typeface="+mj-ea"/>
                </a:endParaRPr>
              </a:p>
            </p:txBody>
          </p:sp>
        </p:grpSp>
        <p:sp>
          <p:nvSpPr>
            <p:cNvPr id="44" name="Text Placeholder 35">
              <a:extLst>
                <a:ext uri="{FF2B5EF4-FFF2-40B4-BE49-F238E27FC236}">
                  <a16:creationId xmlns:a16="http://schemas.microsoft.com/office/drawing/2014/main" id="{9028EE34-BB64-4BC3-8893-11A5ACE48D24}"/>
                </a:ext>
              </a:extLst>
            </p:cNvPr>
            <p:cNvSpPr txBox="1">
              <a:spLocks/>
            </p:cNvSpPr>
            <p:nvPr/>
          </p:nvSpPr>
          <p:spPr>
            <a:xfrm>
              <a:off x="6171248" y="1939823"/>
              <a:ext cx="2307915" cy="37205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700" dirty="0">
                  <a:latin typeface="+mj-ea"/>
                  <a:ea typeface="+mj-ea"/>
                </a:rPr>
                <a:t>기능 설명</a:t>
              </a:r>
              <a:endParaRPr lang="en-US" sz="1700" dirty="0">
                <a:latin typeface="+mj-ea"/>
                <a:ea typeface="+mj-ea"/>
              </a:endParaRPr>
            </a:p>
          </p:txBody>
        </p:sp>
        <p:sp>
          <p:nvSpPr>
            <p:cNvPr id="45" name="Text Placeholder 18">
              <a:extLst>
                <a:ext uri="{FF2B5EF4-FFF2-40B4-BE49-F238E27FC236}">
                  <a16:creationId xmlns:a16="http://schemas.microsoft.com/office/drawing/2014/main" id="{3969B60A-F67F-48BD-977B-B4A290701FF1}"/>
                </a:ext>
              </a:extLst>
            </p:cNvPr>
            <p:cNvSpPr txBox="1">
              <a:spLocks/>
            </p:cNvSpPr>
            <p:nvPr/>
          </p:nvSpPr>
          <p:spPr>
            <a:xfrm>
              <a:off x="6279633" y="2437838"/>
              <a:ext cx="1750504" cy="288032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rgbClr val="EF4A4A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chemeClr val="accent1"/>
                  </a:solidFill>
                  <a:latin typeface="+mj-ea"/>
                  <a:ea typeface="+mj-ea"/>
                </a:rPr>
                <a:t>사용 기술</a:t>
              </a:r>
              <a:endParaRPr lang="en-US" altLang="ko-KR" sz="16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6D75C5A-54DC-46FC-99E6-0DA217D00068}"/>
                </a:ext>
              </a:extLst>
            </p:cNvPr>
            <p:cNvSpPr txBox="1"/>
            <p:nvPr/>
          </p:nvSpPr>
          <p:spPr>
            <a:xfrm>
              <a:off x="6216737" y="5353606"/>
              <a:ext cx="63372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base">
                <a:buFontTx/>
                <a:buChar char="-"/>
              </a:pPr>
              <a:r>
                <a:rPr lang="ko-KR" altLang="en-US" dirty="0">
                  <a:latin typeface="+mj-ea"/>
                  <a:ea typeface="+mj-ea"/>
                </a:rPr>
                <a:t>콘텐츠 기반과 협업 필터링을</a:t>
              </a:r>
              <a:r>
                <a:rPr lang="en-US" altLang="ko-KR" dirty="0">
                  <a:latin typeface="+mj-ea"/>
                  <a:ea typeface="+mj-ea"/>
                </a:rPr>
                <a:t> </a:t>
              </a:r>
              <a:r>
                <a:rPr lang="ko-KR" altLang="en-US" dirty="0">
                  <a:latin typeface="+mj-ea"/>
                  <a:ea typeface="+mj-ea"/>
                </a:rPr>
                <a:t>접합한 하이브리드 추천 시스템을 채택한다</a:t>
              </a:r>
              <a:r>
                <a:rPr lang="en-US" altLang="ko-KR" dirty="0">
                  <a:latin typeface="+mj-ea"/>
                  <a:ea typeface="+mj-ea"/>
                </a:rPr>
                <a:t>. </a:t>
              </a:r>
            </a:p>
            <a:p>
              <a:pPr marL="171450" indent="-171450" fontAlgn="base">
                <a:buFontTx/>
                <a:buChar char="-"/>
              </a:pPr>
              <a:r>
                <a:rPr lang="ko-KR" altLang="en-US" b="1" dirty="0">
                  <a:latin typeface="+mj-ea"/>
                  <a:ea typeface="+mj-ea"/>
                </a:rPr>
                <a:t>사용자기반</a:t>
              </a:r>
              <a:r>
                <a:rPr lang="en-US" altLang="ko-KR" dirty="0">
                  <a:latin typeface="+mj-ea"/>
                  <a:ea typeface="+mj-ea"/>
                </a:rPr>
                <a:t>: </a:t>
              </a:r>
              <a:r>
                <a:rPr lang="ko-KR" altLang="en-US" dirty="0">
                  <a:latin typeface="+mj-ea"/>
                  <a:ea typeface="+mj-ea"/>
                </a:rPr>
                <a:t>선호 성향이 비슷한 사용자들에게 동일 그룹 선호 상품 추천</a:t>
              </a:r>
            </a:p>
            <a:p>
              <a:pPr marL="171450" indent="-171450" fontAlgn="base">
                <a:buFontTx/>
                <a:buChar char="-"/>
              </a:pPr>
              <a:r>
                <a:rPr lang="ko-KR" altLang="en-US" b="1" dirty="0">
                  <a:latin typeface="+mj-ea"/>
                  <a:ea typeface="+mj-ea"/>
                </a:rPr>
                <a:t>아이템 기반</a:t>
              </a:r>
              <a:r>
                <a:rPr lang="en-US" altLang="ko-KR" dirty="0">
                  <a:latin typeface="+mj-ea"/>
                  <a:ea typeface="+mj-ea"/>
                </a:rPr>
                <a:t>: </a:t>
              </a:r>
              <a:r>
                <a:rPr lang="ko-KR" altLang="en-US" dirty="0">
                  <a:latin typeface="+mj-ea"/>
                  <a:ea typeface="+mj-ea"/>
                </a:rPr>
                <a:t>아이템에 대한 평가를 가지고있지 않은 신규 사용자에게 추천이 가능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26D0203-D65B-438D-8E91-4DD529321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3883" y="3139538"/>
              <a:ext cx="2177546" cy="1960106"/>
            </a:xfrm>
            <a:prstGeom prst="rect">
              <a:avLst/>
            </a:prstGeom>
            <a:ln w="12700">
              <a:solidFill>
                <a:srgbClr val="227A8F"/>
              </a:solidFill>
            </a:ln>
          </p:spPr>
        </p:pic>
        <p:sp>
          <p:nvSpPr>
            <p:cNvPr id="48" name="Text Placeholder 18">
              <a:extLst>
                <a:ext uri="{FF2B5EF4-FFF2-40B4-BE49-F238E27FC236}">
                  <a16:creationId xmlns:a16="http://schemas.microsoft.com/office/drawing/2014/main" id="{BFA9277B-C865-4C5B-8BB5-CF3AAFD30541}"/>
                </a:ext>
              </a:extLst>
            </p:cNvPr>
            <p:cNvSpPr txBox="1">
              <a:spLocks/>
            </p:cNvSpPr>
            <p:nvPr/>
          </p:nvSpPr>
          <p:spPr>
            <a:xfrm>
              <a:off x="6393313" y="2746669"/>
              <a:ext cx="2177546" cy="305428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rgbClr val="EF4A4A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CF(</a:t>
              </a:r>
              <a:r>
                <a:rPr lang="ko-KR" altLang="en-US" dirty="0">
                  <a:solidFill>
                    <a:schemeClr val="tx1"/>
                  </a:solidFill>
                  <a:latin typeface="+mj-ea"/>
                  <a:ea typeface="+mj-ea"/>
                </a:rPr>
                <a:t>사용자기반</a:t>
              </a:r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4ACAC01-8542-404B-AA8C-F7F67DB9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8739" y="3129502"/>
              <a:ext cx="2219220" cy="1970141"/>
            </a:xfrm>
            <a:prstGeom prst="rect">
              <a:avLst/>
            </a:prstGeom>
            <a:ln w="12700">
              <a:solidFill>
                <a:srgbClr val="227A8F"/>
              </a:solidFill>
            </a:ln>
          </p:spPr>
        </p:pic>
        <p:sp>
          <p:nvSpPr>
            <p:cNvPr id="50" name="Text Placeholder 18">
              <a:extLst>
                <a:ext uri="{FF2B5EF4-FFF2-40B4-BE49-F238E27FC236}">
                  <a16:creationId xmlns:a16="http://schemas.microsoft.com/office/drawing/2014/main" id="{F11EDFDD-5F7A-419C-AA1E-7EC7BFB14A6A}"/>
                </a:ext>
              </a:extLst>
            </p:cNvPr>
            <p:cNvSpPr txBox="1">
              <a:spLocks/>
            </p:cNvSpPr>
            <p:nvPr/>
          </p:nvSpPr>
          <p:spPr>
            <a:xfrm>
              <a:off x="8892672" y="2746669"/>
              <a:ext cx="2552567" cy="305428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rgbClr val="EF4A4A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Contents-based(</a:t>
              </a:r>
              <a:r>
                <a:rPr lang="ko-KR" altLang="en-US" dirty="0">
                  <a:solidFill>
                    <a:schemeClr val="tx1"/>
                  </a:solidFill>
                  <a:latin typeface="+mj-ea"/>
                  <a:ea typeface="+mj-ea"/>
                </a:rPr>
                <a:t>아이템 기반</a:t>
              </a:r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33284" y="2375143"/>
            <a:ext cx="5897264" cy="3610321"/>
            <a:chOff x="6396540" y="1181868"/>
            <a:chExt cx="5897264" cy="361032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58675E2-BC7C-4B69-8B10-EA998D2FF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8659"/>
            <a:stretch/>
          </p:blipFill>
          <p:spPr>
            <a:xfrm>
              <a:off x="6661686" y="1181868"/>
              <a:ext cx="5177202" cy="3610321"/>
            </a:xfrm>
            <a:prstGeom prst="rect">
              <a:avLst/>
            </a:prstGeom>
          </p:spPr>
        </p:pic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8FFAF3-27A0-41A9-9702-7BC27DD7B979}"/>
                </a:ext>
              </a:extLst>
            </p:cNvPr>
            <p:cNvSpPr/>
            <p:nvPr/>
          </p:nvSpPr>
          <p:spPr>
            <a:xfrm>
              <a:off x="6863341" y="2987029"/>
              <a:ext cx="176825" cy="169692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DDEDD27-961C-4AF1-A771-EEA84D436153}"/>
                </a:ext>
              </a:extLst>
            </p:cNvPr>
            <p:cNvSpPr/>
            <p:nvPr/>
          </p:nvSpPr>
          <p:spPr>
            <a:xfrm>
              <a:off x="7054232" y="3127960"/>
              <a:ext cx="122547" cy="116898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 descr="주차장이(가) 표시된 사진&#10;&#10;자동 생성된 설명">
              <a:extLst>
                <a:ext uri="{FF2B5EF4-FFF2-40B4-BE49-F238E27FC236}">
                  <a16:creationId xmlns:a16="http://schemas.microsoft.com/office/drawing/2014/main" id="{A59522BF-797F-464E-B078-B00670B2C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75" t="15388" r="52419" b="61543"/>
            <a:stretch/>
          </p:blipFill>
          <p:spPr>
            <a:xfrm>
              <a:off x="6396540" y="3299640"/>
              <a:ext cx="2968866" cy="1414569"/>
            </a:xfrm>
            <a:prstGeom prst="rect">
              <a:avLst/>
            </a:prstGeom>
          </p:spPr>
        </p:pic>
        <p:pic>
          <p:nvPicPr>
            <p:cNvPr id="58" name="그림 57" descr="주차장이(가) 표시된 사진&#10;&#10;자동 생성된 설명">
              <a:extLst>
                <a:ext uri="{FF2B5EF4-FFF2-40B4-BE49-F238E27FC236}">
                  <a16:creationId xmlns:a16="http://schemas.microsoft.com/office/drawing/2014/main" id="{EC3CC119-D7C2-4D32-AD70-BA6A4484D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580" t="15860" r="4614" b="61071"/>
            <a:stretch/>
          </p:blipFill>
          <p:spPr>
            <a:xfrm>
              <a:off x="9324938" y="3303494"/>
              <a:ext cx="2968866" cy="1414569"/>
            </a:xfrm>
            <a:prstGeom prst="rect">
              <a:avLst/>
            </a:prstGeom>
          </p:spPr>
        </p:pic>
      </p:grpSp>
      <p:sp>
        <p:nvSpPr>
          <p:cNvPr id="59" name="TextBox 9">
            <a:extLst>
              <a:ext uri="{FF2B5EF4-FFF2-40B4-BE49-F238E27FC236}">
                <a16:creationId xmlns:a16="http://schemas.microsoft.com/office/drawing/2014/main" id="{89438FEA-D75A-45E3-B847-46FAF98BAB0F}"/>
              </a:ext>
            </a:extLst>
          </p:cNvPr>
          <p:cNvSpPr txBox="1"/>
          <p:nvPr/>
        </p:nvSpPr>
        <p:spPr>
          <a:xfrm>
            <a:off x="133284" y="6042494"/>
            <a:ext cx="5675849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ko-KR" altLang="en-US" sz="2000" b="1" dirty="0">
                <a:ln w="0"/>
                <a:solidFill>
                  <a:srgbClr val="2B8F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+mn-ea"/>
                <a:cs typeface="Arial" pitchFamily="34" charset="0"/>
              </a:rPr>
              <a:t>사용자마다 서로 다른 추천 뉴스를 보여줍니다</a:t>
            </a:r>
            <a:r>
              <a:rPr lang="en-US" altLang="ko-KR" sz="2000" b="1" dirty="0">
                <a:ln w="0"/>
                <a:solidFill>
                  <a:srgbClr val="2B8F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+mn-ea"/>
                <a:cs typeface="Arial" pitchFamily="34" charset="0"/>
              </a:rPr>
              <a:t>.</a:t>
            </a:r>
          </a:p>
        </p:txBody>
      </p:sp>
      <p:sp>
        <p:nvSpPr>
          <p:cNvPr id="60" name="구름 모양 설명선 11">
            <a:extLst>
              <a:ext uri="{FF2B5EF4-FFF2-40B4-BE49-F238E27FC236}">
                <a16:creationId xmlns:a16="http://schemas.microsoft.com/office/drawing/2014/main" id="{1097BB49-EB11-4021-A9BA-3BC849FDE7A0}"/>
              </a:ext>
            </a:extLst>
          </p:cNvPr>
          <p:cNvSpPr/>
          <p:nvPr/>
        </p:nvSpPr>
        <p:spPr>
          <a:xfrm flipH="1">
            <a:off x="776910" y="1118538"/>
            <a:ext cx="4130902" cy="1327936"/>
          </a:xfrm>
          <a:prstGeom prst="cloudCallout">
            <a:avLst>
              <a:gd name="adj1" fmla="val 30121"/>
              <a:gd name="adj2" fmla="val 7324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2400" b="1" dirty="0">
                <a:ln w="12700">
                  <a:noFill/>
                </a:ln>
                <a:solidFill>
                  <a:srgbClr val="FF0000"/>
                </a:solidFill>
                <a:effectLst>
                  <a:outerShdw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cs typeface="Arial" pitchFamily="34" charset="0"/>
              </a:rPr>
              <a:t>내가 관심있는 </a:t>
            </a:r>
            <a:endParaRPr lang="en-US" altLang="ko-KR" sz="2400" b="1" dirty="0">
              <a:ln w="12700">
                <a:noFill/>
              </a:ln>
              <a:solidFill>
                <a:srgbClr val="FF0000"/>
              </a:solidFill>
              <a:effectLst>
                <a:outerShdw dist="38100" dir="2700000" algn="tl">
                  <a:srgbClr val="000000">
                    <a:alpha val="43137"/>
                  </a:srgbClr>
                </a:outerShdw>
              </a:effectLst>
              <a:latin typeface="+mj-ea"/>
              <a:cs typeface="Arial" pitchFamily="34" charset="0"/>
            </a:endParaRPr>
          </a:p>
          <a:p>
            <a:pPr algn="ctr"/>
            <a:r>
              <a:rPr lang="ko-KR" altLang="en-US" sz="2400" b="1" dirty="0">
                <a:ln w="12700">
                  <a:noFill/>
                </a:ln>
                <a:solidFill>
                  <a:srgbClr val="FF0000"/>
                </a:solidFill>
                <a:effectLst>
                  <a:outerShdw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cs typeface="Arial" pitchFamily="34" charset="0"/>
              </a:rPr>
              <a:t>뉴스들을 보여주네</a:t>
            </a:r>
            <a:r>
              <a:rPr lang="en-US" altLang="ko-KR" sz="2400" b="1" dirty="0">
                <a:ln w="12700">
                  <a:noFill/>
                </a:ln>
                <a:solidFill>
                  <a:schemeClr val="tx1"/>
                </a:solidFill>
                <a:effectLst>
                  <a:outerShdw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cs typeface="Arial" pitchFamily="34" charset="0"/>
              </a:rPr>
              <a:t>!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78FFAF3-27A0-41A9-9702-7BC27DD7B979}"/>
              </a:ext>
            </a:extLst>
          </p:cNvPr>
          <p:cNvSpPr/>
          <p:nvPr/>
        </p:nvSpPr>
        <p:spPr>
          <a:xfrm>
            <a:off x="3832459" y="2404144"/>
            <a:ext cx="176825" cy="169692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DDEDD27-961C-4AF1-A771-EEA84D436153}"/>
              </a:ext>
            </a:extLst>
          </p:cNvPr>
          <p:cNvSpPr/>
          <p:nvPr/>
        </p:nvSpPr>
        <p:spPr>
          <a:xfrm>
            <a:off x="4023350" y="2545075"/>
            <a:ext cx="122547" cy="116898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230113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</TotalTime>
  <Words>809</Words>
  <Application>Microsoft Office PowerPoint</Application>
  <PresentationFormat>와이드스크린</PresentationFormat>
  <Paragraphs>138</Paragraphs>
  <Slides>10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맑은 고딕</vt:lpstr>
      <vt:lpstr>Arial</vt:lpstr>
      <vt:lpstr>Franklin Gothic Heavy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김혜원</dc:creator>
  <cp:lastModifiedBy>박 주영</cp:lastModifiedBy>
  <cp:revision>143</cp:revision>
  <dcterms:modified xsi:type="dcterms:W3CDTF">2019-12-10T05:16:22Z</dcterms:modified>
</cp:coreProperties>
</file>